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28"/>
  </p:notesMasterIdLst>
  <p:handoutMasterIdLst>
    <p:handoutMasterId r:id="rId29"/>
  </p:handoutMasterIdLst>
  <p:sldIdLst>
    <p:sldId id="493" r:id="rId2"/>
    <p:sldId id="553" r:id="rId3"/>
    <p:sldId id="544" r:id="rId4"/>
    <p:sldId id="551" r:id="rId5"/>
    <p:sldId id="554" r:id="rId6"/>
    <p:sldId id="562" r:id="rId7"/>
    <p:sldId id="555" r:id="rId8"/>
    <p:sldId id="556" r:id="rId9"/>
    <p:sldId id="557" r:id="rId10"/>
    <p:sldId id="558" r:id="rId11"/>
    <p:sldId id="559" r:id="rId12"/>
    <p:sldId id="560" r:id="rId13"/>
    <p:sldId id="564" r:id="rId14"/>
    <p:sldId id="563" r:id="rId15"/>
    <p:sldId id="565" r:id="rId16"/>
    <p:sldId id="567" r:id="rId17"/>
    <p:sldId id="566" r:id="rId18"/>
    <p:sldId id="561" r:id="rId19"/>
    <p:sldId id="569" r:id="rId20"/>
    <p:sldId id="570" r:id="rId21"/>
    <p:sldId id="572" r:id="rId22"/>
    <p:sldId id="573" r:id="rId23"/>
    <p:sldId id="574" r:id="rId24"/>
    <p:sldId id="575" r:id="rId25"/>
    <p:sldId id="568" r:id="rId26"/>
    <p:sldId id="537"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p15:clr>
            <a:srgbClr val="A4A3A4"/>
          </p15:clr>
        </p15:guide>
        <p15:guide id="2" orient="horz" pos="4002">
          <p15:clr>
            <a:srgbClr val="A4A3A4"/>
          </p15:clr>
        </p15:guide>
        <p15:guide id="3"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2AAAD-DC71-E34E-8574-42CD64B408E4}" v="2" dt="2022-07-20T23:38:42.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autoAdjust="0"/>
    <p:restoredTop sz="95897" autoAdjust="0"/>
  </p:normalViewPr>
  <p:slideViewPr>
    <p:cSldViewPr snapToGrid="0">
      <p:cViewPr varScale="1">
        <p:scale>
          <a:sx n="109" d="100"/>
          <a:sy n="109" d="100"/>
        </p:scale>
        <p:origin x="2136" y="184"/>
      </p:cViewPr>
      <p:guideLst>
        <p:guide orient="horz" pos="905"/>
        <p:guide orient="horz" pos="4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29" d="100"/>
          <a:sy n="129" d="100"/>
        </p:scale>
        <p:origin x="3416" y="20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 Cameron" userId="4356dc03-9b18-40a6-989e-128e9a536f99" providerId="ADAL" clId="{5582AAAD-DC71-E34E-8574-42CD64B408E4}"/>
    <pc:docChg chg="modSld">
      <pc:chgData name="Harr, Cameron" userId="4356dc03-9b18-40a6-989e-128e9a536f99" providerId="ADAL" clId="{5582AAAD-DC71-E34E-8574-42CD64B408E4}" dt="2022-07-20T23:38:15.750" v="11" actId="20577"/>
      <pc:docMkLst>
        <pc:docMk/>
      </pc:docMkLst>
      <pc:sldChg chg="modSp mod">
        <pc:chgData name="Harr, Cameron" userId="4356dc03-9b18-40a6-989e-128e9a536f99" providerId="ADAL" clId="{5582AAAD-DC71-E34E-8574-42CD64B408E4}" dt="2022-07-20T23:38:15.750" v="11" actId="20577"/>
        <pc:sldMkLst>
          <pc:docMk/>
          <pc:sldMk cId="0" sldId="493"/>
        </pc:sldMkLst>
        <pc:spChg chg="mod">
          <ac:chgData name="Harr, Cameron" userId="4356dc03-9b18-40a6-989e-128e9a536f99" providerId="ADAL" clId="{5582AAAD-DC71-E34E-8574-42CD64B408E4}" dt="2022-07-20T23:38:15.750" v="11" actId="20577"/>
          <ac:spMkLst>
            <pc:docMk/>
            <pc:sldMk cId="0" sldId="493"/>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7/20/22</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7/20/22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DF800-FE0E-A944-8AC1-D57C07B352FC}" type="slidenum">
              <a:rPr lang="en-US" smtClean="0"/>
              <a:pPr/>
              <a:t>3</a:t>
            </a:fld>
            <a:endParaRPr lang="en-US" dirty="0"/>
          </a:p>
        </p:txBody>
      </p:sp>
    </p:spTree>
    <p:extLst>
      <p:ext uri="{BB962C8B-B14F-4D97-AF65-F5344CB8AC3E}">
        <p14:creationId xmlns:p14="http://schemas.microsoft.com/office/powerpoint/2010/main" val="3406997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 y="3574553"/>
            <a:ext cx="9143245" cy="2742973"/>
          </a:xfrm>
          <a:prstGeom prst="rect">
            <a:avLst/>
          </a:prstGeom>
        </p:spPr>
      </p:pic>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Edit Master text styles</a:t>
            </a: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
        <p:nvSpPr>
          <p:cNvPr id="14" name="TextBox 13"/>
          <p:cNvSpPr txBox="1"/>
          <p:nvPr userDrawn="1"/>
        </p:nvSpPr>
        <p:spPr>
          <a:xfrm>
            <a:off x="68385" y="6416000"/>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LLNL-PRES-1055366</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7061" y="6446832"/>
            <a:ext cx="1865206" cy="314676"/>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04981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7"/>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0" y="0"/>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dirty="0">
              <a:latin typeface="Arial"/>
            </a:endParaRP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a:endParaRPr>
          </a:p>
        </p:txBody>
      </p:sp>
      <p:sp>
        <p:nvSpPr>
          <p:cNvPr id="14" name="TextBox 13"/>
          <p:cNvSpPr txBox="1"/>
          <p:nvPr/>
        </p:nvSpPr>
        <p:spPr>
          <a:xfrm>
            <a:off x="484953" y="6698646"/>
            <a:ext cx="873871" cy="92333"/>
          </a:xfrm>
          <a:prstGeom prst="rect">
            <a:avLst/>
          </a:prstGeom>
          <a:noFill/>
        </p:spPr>
        <p:txBody>
          <a:bodyPr wrap="square" lIns="0" tIns="0" rIns="0" bIns="0" rtlCol="0" anchor="b" anchorCtr="0">
            <a:spAutoFit/>
          </a:bodyPr>
          <a:lstStyle/>
          <a:p>
            <a:pPr algn="l"/>
            <a:r>
              <a:rPr lang="en-US" sz="600">
                <a:latin typeface="Arial"/>
                <a:cs typeface="Arial"/>
              </a:rPr>
              <a:t>LLNL-PRES-1055366</a:t>
            </a:r>
            <a:endParaRPr lang="en-US" sz="600" dirty="0">
              <a:latin typeface="Arial"/>
              <a:cs typeface="Arial"/>
            </a:endParaRPr>
          </a:p>
        </p:txBody>
      </p:sp>
      <p:sp>
        <p:nvSpPr>
          <p:cNvPr id="19" name="Slide Number Placeholder 7"/>
          <p:cNvSpPr txBox="1">
            <a:spLocks/>
          </p:cNvSpPr>
          <p:nvPr/>
        </p:nvSpPr>
        <p:spPr>
          <a:xfrm>
            <a:off x="8826123" y="6403252"/>
            <a:ext cx="317877"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cxnSp>
        <p:nvCxnSpPr>
          <p:cNvPr id="5" name="Straight Connector 4"/>
          <p:cNvCxnSpPr/>
          <p:nvPr/>
        </p:nvCxnSpPr>
        <p:spPr>
          <a:xfrm>
            <a:off x="-6059"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NSA_trans.png"/>
          <p:cNvPicPr>
            <a:picLocks noChangeAspect="1"/>
          </p:cNvPicPr>
          <p:nvPr/>
        </p:nvPicPr>
        <p:blipFill>
          <a:blip r:embed="rId13" cstate="print">
            <a:alphaModFix/>
            <a:extLst>
              <a:ext uri="{BEBA8EAE-BF5A-486C-A8C5-ECC9F3942E4B}">
                <a14:imgProps xmlns:a14="http://schemas.microsoft.com/office/drawing/2010/main">
                  <a14:imgLayer r:embed="rId14">
                    <a14:imgEffect>
                      <a14:saturation sat="87000"/>
                    </a14:imgEffect>
                  </a14:imgLayer>
                </a14:imgProps>
              </a:ext>
              <a:ext uri="{28A0092B-C50C-407E-A947-70E740481C1C}">
                <a14:useLocalDpi xmlns:a14="http://schemas.microsoft.com/office/drawing/2010/main"/>
              </a:ext>
            </a:extLst>
          </a:blip>
          <a:stretch>
            <a:fillRect/>
          </a:stretch>
        </p:blipFill>
        <p:spPr>
          <a:xfrm>
            <a:off x="7905268" y="6449398"/>
            <a:ext cx="1012806" cy="390396"/>
          </a:xfrm>
          <a:prstGeom prst="rect">
            <a:avLst/>
          </a:prstGeom>
        </p:spPr>
      </p:pic>
      <p:pic>
        <p:nvPicPr>
          <p:cNvPr id="17" name="Picture 16" descr="lab_icon_text_no_background_rgb.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26428" y="6496327"/>
            <a:ext cx="2731791" cy="278643"/>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 id="2147483724" r:id="rId11"/>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pngall.com/green-goblin-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globus.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Calibri" panose="020F0502020204030204" pitchFamily="34" charset="0"/>
                <a:cs typeface="Calibri" panose="020F0502020204030204" pitchFamily="34" charset="0"/>
              </a:rPr>
              <a:t>Globus for LC Users</a:t>
            </a:r>
            <a:endParaRPr lang="en-US" dirty="0">
              <a:latin typeface="Calibri" panose="020F0502020204030204" pitchFamily="34" charset="0"/>
              <a:cs typeface="Calibri" panose="020F0502020204030204" pitchFamily="34" charset="0"/>
            </a:endParaRPr>
          </a:p>
        </p:txBody>
      </p:sp>
      <p:sp>
        <p:nvSpPr>
          <p:cNvPr id="11" name="Text Placeholder 10"/>
          <p:cNvSpPr>
            <a:spLocks noGrp="1"/>
          </p:cNvSpPr>
          <p:nvPr>
            <p:ph type="body" sz="quarter" idx="13"/>
          </p:nvPr>
        </p:nvSpPr>
        <p:spPr/>
        <p:txBody>
          <a:bodyPr/>
          <a:lstStyle/>
          <a:p>
            <a:pPr marL="58738" indent="-1588"/>
            <a:endParaRPr lang="en-US"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14"/>
          </p:nvPr>
        </p:nvSpPr>
        <p:spPr/>
        <p:txBody>
          <a:bodyPr/>
          <a:lstStyle/>
          <a:p>
            <a:pPr lvl="0"/>
            <a:r>
              <a:rPr lang="en-US" dirty="0"/>
              <a:t>Cameron Harr</a:t>
            </a:r>
          </a:p>
          <a:p>
            <a:pPr lvl="0"/>
            <a:r>
              <a:rPr lang="en-US" dirty="0"/>
              <a:t>LC SAG</a:t>
            </a:r>
          </a:p>
        </p:txBody>
      </p:sp>
      <p:sp>
        <p:nvSpPr>
          <p:cNvPr id="9" name="Text Placeholder 10"/>
          <p:cNvSpPr txBox="1">
            <a:spLocks/>
          </p:cNvSpPr>
          <p:nvPr/>
        </p:nvSpPr>
        <p:spPr>
          <a:xfrm>
            <a:off x="492103"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July 26,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Autofit/>
          </a:bodyPr>
          <a:lstStyle/>
          <a:p>
            <a:r>
              <a:rPr lang="en-US" dirty="0"/>
              <a:t>LC Endpoint is </a:t>
            </a:r>
            <a:r>
              <a:rPr lang="en-US" b="1" dirty="0"/>
              <a:t>LC Public</a:t>
            </a:r>
          </a:p>
          <a:p>
            <a:r>
              <a:rPr lang="en-US" dirty="0"/>
              <a:t>Users should be placed in their data share</a:t>
            </a:r>
            <a:r>
              <a:rPr lang="en-US" sz="2000" dirty="0"/>
              <a:t>: </a:t>
            </a:r>
            <a:r>
              <a:rPr lang="en-US" sz="2000" dirty="0">
                <a:latin typeface="Courier" pitchFamily="2" charset="0"/>
              </a:rPr>
              <a:t>/p/</a:t>
            </a:r>
            <a:r>
              <a:rPr lang="en-US" sz="2000" dirty="0" err="1">
                <a:latin typeface="Courier" pitchFamily="2" charset="0"/>
              </a:rPr>
              <a:t>globfs</a:t>
            </a:r>
            <a:r>
              <a:rPr lang="en-US" sz="2000" dirty="0">
                <a:latin typeface="Courier" pitchFamily="2" charset="0"/>
              </a:rPr>
              <a:t>/&lt;user&gt;</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Globus File Manager (2)</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05163" y="2284288"/>
            <a:ext cx="5569528" cy="4213814"/>
          </a:xfrm>
          <a:prstGeom prst="rect">
            <a:avLst/>
          </a:prstGeom>
        </p:spPr>
      </p:pic>
    </p:spTree>
    <p:extLst>
      <p:ext uri="{BB962C8B-B14F-4D97-AF65-F5344CB8AC3E}">
        <p14:creationId xmlns:p14="http://schemas.microsoft.com/office/powerpoint/2010/main" val="228268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182332"/>
          </a:xfrm>
        </p:spPr>
        <p:txBody>
          <a:bodyPr>
            <a:normAutofit/>
          </a:bodyPr>
          <a:lstStyle/>
          <a:p>
            <a:r>
              <a:rPr lang="en-US" dirty="0"/>
              <a:t>Select operation on right panel: </a:t>
            </a:r>
          </a:p>
          <a:p>
            <a:pPr lvl="1"/>
            <a:r>
              <a:rPr lang="en-US" dirty="0"/>
              <a:t>Transfer: transfer files between two endpoints</a:t>
            </a:r>
          </a:p>
          <a:p>
            <a:pPr lvl="1"/>
            <a:r>
              <a:rPr lang="en-US" dirty="0"/>
              <a:t>Share: Make a group of your files available to non-LC users</a:t>
            </a:r>
          </a:p>
          <a:p>
            <a:endParaRPr lang="en-US" dirty="0"/>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Globus File Manager (3)</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30173" y="2344252"/>
            <a:ext cx="5474370" cy="4141819"/>
          </a:xfrm>
          <a:prstGeom prst="rect">
            <a:avLst/>
          </a:prstGeom>
        </p:spPr>
      </p:pic>
      <p:sp>
        <p:nvSpPr>
          <p:cNvPr id="4" name="Left Arrow 3">
            <a:extLst>
              <a:ext uri="{FF2B5EF4-FFF2-40B4-BE49-F238E27FC236}">
                <a16:creationId xmlns:a16="http://schemas.microsoft.com/office/drawing/2014/main" id="{9D72D39B-9DAD-8100-68D6-9A3026494CA4}"/>
              </a:ext>
            </a:extLst>
          </p:cNvPr>
          <p:cNvSpPr/>
          <p:nvPr/>
        </p:nvSpPr>
        <p:spPr bwMode="auto">
          <a:xfrm rot="19387215">
            <a:off x="5674772" y="3368842"/>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36577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Browse to two endpoints after clicking “Transfer or Sync to…”</a:t>
            </a:r>
          </a:p>
          <a:p>
            <a:r>
              <a:rPr lang="en-US" dirty="0"/>
              <a:t>Choose ”</a:t>
            </a:r>
            <a:r>
              <a:rPr lang="en-US" dirty="0" err="1"/>
              <a:t>small_test_files</a:t>
            </a:r>
            <a:r>
              <a:rPr lang="en-US" dirty="0"/>
              <a:t>” collection</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Transferring Files (1)</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05163" y="2284288"/>
            <a:ext cx="5569528" cy="4213813"/>
          </a:xfrm>
          <a:prstGeom prst="rect">
            <a:avLst/>
          </a:prstGeom>
        </p:spPr>
      </p:pic>
    </p:spTree>
    <p:extLst>
      <p:ext uri="{BB962C8B-B14F-4D97-AF65-F5344CB8AC3E}">
        <p14:creationId xmlns:p14="http://schemas.microsoft.com/office/powerpoint/2010/main" val="43710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Select 1 or more files (Shift-click for multiple)</a:t>
            </a:r>
          </a:p>
          <a:p>
            <a:r>
              <a:rPr lang="en-US" dirty="0"/>
              <a:t>Click “Start” or just drag and drop to your directory</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Transferring Files (2)</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05163" y="2284288"/>
            <a:ext cx="5569527" cy="4213813"/>
          </a:xfrm>
          <a:prstGeom prst="rect">
            <a:avLst/>
          </a:prstGeom>
        </p:spPr>
      </p:pic>
    </p:spTree>
    <p:extLst>
      <p:ext uri="{BB962C8B-B14F-4D97-AF65-F5344CB8AC3E}">
        <p14:creationId xmlns:p14="http://schemas.microsoft.com/office/powerpoint/2010/main" val="35693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Monitor transfer by clicking on “View Details” or “Activity”</a:t>
            </a:r>
            <a:endParaRPr lang="en-US" b="1" dirty="0"/>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Transferring Files (3)</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299447" y="2151941"/>
            <a:ext cx="5569528" cy="4213813"/>
          </a:xfrm>
          <a:prstGeom prst="rect">
            <a:avLst/>
          </a:prstGeom>
        </p:spPr>
      </p:pic>
      <p:grpSp>
        <p:nvGrpSpPr>
          <p:cNvPr id="8" name="Group 7">
            <a:extLst>
              <a:ext uri="{FF2B5EF4-FFF2-40B4-BE49-F238E27FC236}">
                <a16:creationId xmlns:a16="http://schemas.microsoft.com/office/drawing/2014/main" id="{6A5DD830-4A49-95EC-6C96-D7BE35FAC14C}"/>
              </a:ext>
            </a:extLst>
          </p:cNvPr>
          <p:cNvGrpSpPr/>
          <p:nvPr/>
        </p:nvGrpSpPr>
        <p:grpSpPr>
          <a:xfrm>
            <a:off x="275026" y="2109376"/>
            <a:ext cx="3024422" cy="1812919"/>
            <a:chOff x="275025" y="4018546"/>
            <a:chExt cx="3422479" cy="2128533"/>
          </a:xfrm>
        </p:grpSpPr>
        <p:pic>
          <p:nvPicPr>
            <p:cNvPr id="6" name="Picture 5" descr="Graphical user interface, application&#10;&#10;Description automatically generated">
              <a:extLst>
                <a:ext uri="{FF2B5EF4-FFF2-40B4-BE49-F238E27FC236}">
                  <a16:creationId xmlns:a16="http://schemas.microsoft.com/office/drawing/2014/main" id="{4688D6C9-B1F0-D7EE-2E7B-525C97D9F9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4681"/>
            <a:stretch/>
          </p:blipFill>
          <p:spPr>
            <a:xfrm>
              <a:off x="275025" y="4018546"/>
              <a:ext cx="3422479" cy="2128533"/>
            </a:xfrm>
            <a:prstGeom prst="rect">
              <a:avLst/>
            </a:prstGeom>
          </p:spPr>
        </p:pic>
        <p:sp>
          <p:nvSpPr>
            <p:cNvPr id="7" name="Left Arrow 6">
              <a:extLst>
                <a:ext uri="{FF2B5EF4-FFF2-40B4-BE49-F238E27FC236}">
                  <a16:creationId xmlns:a16="http://schemas.microsoft.com/office/drawing/2014/main" id="{ADD60A5D-A0AF-F735-EF26-CF8D3CE7047F}"/>
                </a:ext>
              </a:extLst>
            </p:cNvPr>
            <p:cNvSpPr/>
            <p:nvPr/>
          </p:nvSpPr>
          <p:spPr bwMode="auto">
            <a:xfrm rot="19387215">
              <a:off x="1788572" y="4308808"/>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grpSp>
        <p:nvGrpSpPr>
          <p:cNvPr id="12" name="Group 11">
            <a:extLst>
              <a:ext uri="{FF2B5EF4-FFF2-40B4-BE49-F238E27FC236}">
                <a16:creationId xmlns:a16="http://schemas.microsoft.com/office/drawing/2014/main" id="{4CCD4B5D-8F79-D823-2FA9-0C3AA09B1DB0}"/>
              </a:ext>
            </a:extLst>
          </p:cNvPr>
          <p:cNvGrpSpPr/>
          <p:nvPr/>
        </p:nvGrpSpPr>
        <p:grpSpPr>
          <a:xfrm>
            <a:off x="275025" y="4247050"/>
            <a:ext cx="2912798" cy="2118704"/>
            <a:chOff x="275025" y="4247050"/>
            <a:chExt cx="2912798" cy="2118704"/>
          </a:xfrm>
        </p:grpSpPr>
        <p:pic>
          <p:nvPicPr>
            <p:cNvPr id="10" name="Picture 9" descr="Graphical user interface, application&#10;&#10;Description automatically generated">
              <a:extLst>
                <a:ext uri="{FF2B5EF4-FFF2-40B4-BE49-F238E27FC236}">
                  <a16:creationId xmlns:a16="http://schemas.microsoft.com/office/drawing/2014/main" id="{9256E008-DB85-F893-7E2D-1B5182B883D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75025" y="4247050"/>
              <a:ext cx="2912798" cy="2118704"/>
            </a:xfrm>
            <a:prstGeom prst="rect">
              <a:avLst/>
            </a:prstGeom>
          </p:spPr>
        </p:pic>
        <p:sp>
          <p:nvSpPr>
            <p:cNvPr id="11" name="Left Arrow 10">
              <a:extLst>
                <a:ext uri="{FF2B5EF4-FFF2-40B4-BE49-F238E27FC236}">
                  <a16:creationId xmlns:a16="http://schemas.microsoft.com/office/drawing/2014/main" id="{66879A73-6032-4352-219E-A86448C074FB}"/>
                </a:ext>
              </a:extLst>
            </p:cNvPr>
            <p:cNvSpPr/>
            <p:nvPr/>
          </p:nvSpPr>
          <p:spPr bwMode="auto">
            <a:xfrm rot="19387215">
              <a:off x="533859" y="5015161"/>
              <a:ext cx="889837" cy="552166"/>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spTree>
    <p:extLst>
      <p:ext uri="{BB962C8B-B14F-4D97-AF65-F5344CB8AC3E}">
        <p14:creationId xmlns:p14="http://schemas.microsoft.com/office/powerpoint/2010/main" val="38875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Check Event Log for failure messages</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Transferring Files – Failure (1)</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a:srcRect/>
          <a:stretch/>
        </p:blipFill>
        <p:spPr>
          <a:xfrm>
            <a:off x="905163" y="1840832"/>
            <a:ext cx="6155657" cy="4657268"/>
          </a:xfrm>
          <a:prstGeom prst="rect">
            <a:avLst/>
          </a:prstGeom>
        </p:spPr>
      </p:pic>
    </p:spTree>
    <p:extLst>
      <p:ext uri="{BB962C8B-B14F-4D97-AF65-F5344CB8AC3E}">
        <p14:creationId xmlns:p14="http://schemas.microsoft.com/office/powerpoint/2010/main" val="121248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fontScale="92500"/>
          </a:bodyPr>
          <a:lstStyle/>
          <a:p>
            <a:r>
              <a:rPr lang="en-US" dirty="0"/>
              <a:t>Globus will keep retrying transfer</a:t>
            </a:r>
          </a:p>
          <a:p>
            <a:r>
              <a:rPr lang="en-US" dirty="0"/>
              <a:t>If transfer will never succeed, “Terminate” the task via ”Activity tab</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Transferring Files – Failure (2)</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05164" y="2284288"/>
            <a:ext cx="5569525" cy="4213812"/>
          </a:xfrm>
          <a:prstGeom prst="rect">
            <a:avLst/>
          </a:prstGeom>
        </p:spPr>
      </p:pic>
      <p:sp>
        <p:nvSpPr>
          <p:cNvPr id="6" name="Left Arrow 5">
            <a:extLst>
              <a:ext uri="{FF2B5EF4-FFF2-40B4-BE49-F238E27FC236}">
                <a16:creationId xmlns:a16="http://schemas.microsoft.com/office/drawing/2014/main" id="{2E4B6196-4307-057E-3FDF-4401C0C43826}"/>
              </a:ext>
            </a:extLst>
          </p:cNvPr>
          <p:cNvSpPr/>
          <p:nvPr/>
        </p:nvSpPr>
        <p:spPr bwMode="auto">
          <a:xfrm rot="18680207">
            <a:off x="5337093" y="3509887"/>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288987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4465980"/>
          </a:xfrm>
        </p:spPr>
        <p:txBody>
          <a:bodyPr>
            <a:normAutofit/>
          </a:bodyPr>
          <a:lstStyle/>
          <a:p>
            <a:r>
              <a:rPr lang="en-US" dirty="0"/>
              <a:t>Errors generally caused by sharing/permissions problems or server problems.</a:t>
            </a:r>
          </a:p>
          <a:p>
            <a:r>
              <a:rPr lang="en-US" dirty="0"/>
              <a:t>Users should get email on all transfers signifying Success or Failure.</a:t>
            </a:r>
          </a:p>
          <a:p>
            <a:r>
              <a:rPr lang="en-US" dirty="0"/>
              <a:t>1</a:t>
            </a:r>
            <a:r>
              <a:rPr lang="en-US" baseline="30000" dirty="0"/>
              <a:t>st</a:t>
            </a:r>
            <a:r>
              <a:rPr lang="en-US" dirty="0"/>
              <a:t> step at debugging failure is to look at Event Log</a:t>
            </a:r>
          </a:p>
          <a:p>
            <a:pPr lvl="1"/>
            <a:r>
              <a:rPr lang="en-US" dirty="0"/>
              <a:t>Verify they are using an endpoint that supports encryption</a:t>
            </a:r>
          </a:p>
          <a:p>
            <a:pPr lvl="1"/>
            <a:r>
              <a:rPr lang="en-US" dirty="0"/>
              <a:t>Note other error messages</a:t>
            </a:r>
          </a:p>
          <a:p>
            <a:r>
              <a:rPr lang="en-US" dirty="0"/>
              <a:t>If stumped, or it looks like a server problem, contact LC Hotline</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Transferring Files - Troubleshooting</a:t>
            </a:r>
          </a:p>
        </p:txBody>
      </p:sp>
    </p:spTree>
    <p:extLst>
      <p:ext uri="{BB962C8B-B14F-4D97-AF65-F5344CB8AC3E}">
        <p14:creationId xmlns:p14="http://schemas.microsoft.com/office/powerpoint/2010/main" val="308601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Select files to share and click “Share”</a:t>
            </a:r>
          </a:p>
          <a:p>
            <a:r>
              <a:rPr lang="en-US" dirty="0"/>
              <a:t>https://</a:t>
            </a:r>
            <a:r>
              <a:rPr lang="en-US" dirty="0" err="1"/>
              <a:t>docs.globus.org</a:t>
            </a:r>
            <a:r>
              <a:rPr lang="en-US" dirty="0"/>
              <a:t>/how-to/share-files/</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(1)</a:t>
            </a:r>
          </a:p>
        </p:txBody>
      </p:sp>
      <p:grpSp>
        <p:nvGrpSpPr>
          <p:cNvPr id="4" name="Group 3">
            <a:extLst>
              <a:ext uri="{FF2B5EF4-FFF2-40B4-BE49-F238E27FC236}">
                <a16:creationId xmlns:a16="http://schemas.microsoft.com/office/drawing/2014/main" id="{DD06DFB5-1344-4F2D-B3C9-BF7B7A407EE8}"/>
              </a:ext>
            </a:extLst>
          </p:cNvPr>
          <p:cNvGrpSpPr/>
          <p:nvPr/>
        </p:nvGrpSpPr>
        <p:grpSpPr>
          <a:xfrm>
            <a:off x="905163" y="2358398"/>
            <a:ext cx="5471574" cy="4139703"/>
            <a:chOff x="905163" y="2358398"/>
            <a:chExt cx="5471574" cy="4139703"/>
          </a:xfrm>
        </p:grpSpPr>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05163" y="2358398"/>
              <a:ext cx="5471574" cy="4139703"/>
            </a:xfrm>
            <a:prstGeom prst="rect">
              <a:avLst/>
            </a:prstGeom>
          </p:spPr>
        </p:pic>
        <p:sp>
          <p:nvSpPr>
            <p:cNvPr id="6" name="Left Arrow 5">
              <a:extLst>
                <a:ext uri="{FF2B5EF4-FFF2-40B4-BE49-F238E27FC236}">
                  <a16:creationId xmlns:a16="http://schemas.microsoft.com/office/drawing/2014/main" id="{CF4447DD-C9B3-6045-D7F0-C6652AF4B22E}"/>
                </a:ext>
              </a:extLst>
            </p:cNvPr>
            <p:cNvSpPr/>
            <p:nvPr/>
          </p:nvSpPr>
          <p:spPr bwMode="auto">
            <a:xfrm rot="18680207">
              <a:off x="4016478" y="3472660"/>
              <a:ext cx="1021896" cy="597888"/>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spTree>
    <p:extLst>
      <p:ext uri="{BB962C8B-B14F-4D97-AF65-F5344CB8AC3E}">
        <p14:creationId xmlns:p14="http://schemas.microsoft.com/office/powerpoint/2010/main" val="167338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Create a Guest Collection or add to existing one</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(2)</a:t>
            </a:r>
          </a:p>
        </p:txBody>
      </p:sp>
      <p:grpSp>
        <p:nvGrpSpPr>
          <p:cNvPr id="4" name="Group 3">
            <a:extLst>
              <a:ext uri="{FF2B5EF4-FFF2-40B4-BE49-F238E27FC236}">
                <a16:creationId xmlns:a16="http://schemas.microsoft.com/office/drawing/2014/main" id="{8F14445F-E5C3-FA9F-1E88-9EE72D0AED39}"/>
              </a:ext>
            </a:extLst>
          </p:cNvPr>
          <p:cNvGrpSpPr/>
          <p:nvPr/>
        </p:nvGrpSpPr>
        <p:grpSpPr>
          <a:xfrm>
            <a:off x="905164" y="1852864"/>
            <a:ext cx="6201486" cy="4645238"/>
            <a:chOff x="905164" y="1852864"/>
            <a:chExt cx="6201486" cy="4645238"/>
          </a:xfrm>
        </p:grpSpPr>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a:srcRect/>
            <a:stretch/>
          </p:blipFill>
          <p:spPr>
            <a:xfrm>
              <a:off x="905164" y="1852864"/>
              <a:ext cx="6139754" cy="4645238"/>
            </a:xfrm>
            <a:prstGeom prst="rect">
              <a:avLst/>
            </a:prstGeom>
          </p:spPr>
        </p:pic>
        <p:sp>
          <p:nvSpPr>
            <p:cNvPr id="8" name="Left Arrow 7">
              <a:extLst>
                <a:ext uri="{FF2B5EF4-FFF2-40B4-BE49-F238E27FC236}">
                  <a16:creationId xmlns:a16="http://schemas.microsoft.com/office/drawing/2014/main" id="{2CAC5967-A3F3-865E-DAEB-C5031A41B8C5}"/>
                </a:ext>
              </a:extLst>
            </p:cNvPr>
            <p:cNvSpPr/>
            <p:nvPr/>
          </p:nvSpPr>
          <p:spPr bwMode="auto">
            <a:xfrm rot="18680207">
              <a:off x="6234968" y="2464689"/>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spTree>
    <p:extLst>
      <p:ext uri="{BB962C8B-B14F-4D97-AF65-F5344CB8AC3E}">
        <p14:creationId xmlns:p14="http://schemas.microsoft.com/office/powerpoint/2010/main" val="350016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636C-7BBC-B144-36BB-698B9B0020AE}"/>
              </a:ext>
            </a:extLst>
          </p:cNvPr>
          <p:cNvSpPr>
            <a:spLocks noGrp="1"/>
          </p:cNvSpPr>
          <p:nvPr>
            <p:ph type="title"/>
          </p:nvPr>
        </p:nvSpPr>
        <p:spPr/>
        <p:txBody>
          <a:bodyPr/>
          <a:lstStyle/>
          <a:p>
            <a:r>
              <a:rPr lang="en-US" dirty="0"/>
              <a:t>Agenda</a:t>
            </a:r>
          </a:p>
        </p:txBody>
      </p:sp>
      <p:sp>
        <p:nvSpPr>
          <p:cNvPr id="3" name="Content Placeholder 1">
            <a:extLst>
              <a:ext uri="{FF2B5EF4-FFF2-40B4-BE49-F238E27FC236}">
                <a16:creationId xmlns:a16="http://schemas.microsoft.com/office/drawing/2014/main" id="{B55A951A-5CCD-9A65-DFD3-10F5B8034F5C}"/>
              </a:ext>
            </a:extLst>
          </p:cNvPr>
          <p:cNvSpPr txBox="1">
            <a:spLocks/>
          </p:cNvSpPr>
          <p:nvPr/>
        </p:nvSpPr>
        <p:spPr>
          <a:xfrm>
            <a:off x="457200" y="1441524"/>
            <a:ext cx="8229600" cy="4906889"/>
          </a:xfrm>
          <a:prstGeom prst="rect">
            <a:avLst/>
          </a:prstGeom>
        </p:spPr>
        <p:txBody>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Goblin Hardware Overview</a:t>
            </a:r>
          </a:p>
          <a:p>
            <a:pPr defTabSz="914400"/>
            <a:r>
              <a:rPr lang="en-US" dirty="0"/>
              <a:t>Globus Overview</a:t>
            </a:r>
          </a:p>
          <a:p>
            <a:pPr defTabSz="914400"/>
            <a:r>
              <a:rPr lang="en-US" dirty="0"/>
              <a:t>Globus walk-through</a:t>
            </a:r>
          </a:p>
          <a:p>
            <a:pPr lvl="1" defTabSz="914400"/>
            <a:endParaRPr lang="en-US" dirty="0"/>
          </a:p>
        </p:txBody>
      </p:sp>
    </p:spTree>
    <p:extLst>
      <p:ext uri="{BB962C8B-B14F-4D97-AF65-F5344CB8AC3E}">
        <p14:creationId xmlns:p14="http://schemas.microsoft.com/office/powerpoint/2010/main" val="64105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Fill out relevant fields and click “Create Collection”</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(3)</a:t>
            </a:r>
          </a:p>
        </p:txBody>
      </p:sp>
      <p:grpSp>
        <p:nvGrpSpPr>
          <p:cNvPr id="4" name="Group 3">
            <a:extLst>
              <a:ext uri="{FF2B5EF4-FFF2-40B4-BE49-F238E27FC236}">
                <a16:creationId xmlns:a16="http://schemas.microsoft.com/office/drawing/2014/main" id="{A17FBF18-B392-0405-30D1-8290EBE3F125}"/>
              </a:ext>
            </a:extLst>
          </p:cNvPr>
          <p:cNvGrpSpPr/>
          <p:nvPr/>
        </p:nvGrpSpPr>
        <p:grpSpPr>
          <a:xfrm>
            <a:off x="905164" y="1852864"/>
            <a:ext cx="6139754" cy="4645238"/>
            <a:chOff x="905164" y="1852864"/>
            <a:chExt cx="6139754" cy="4645238"/>
          </a:xfrm>
        </p:grpSpPr>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a:srcRect/>
            <a:stretch/>
          </p:blipFill>
          <p:spPr>
            <a:xfrm>
              <a:off x="905164" y="1852864"/>
              <a:ext cx="6139754" cy="4645238"/>
            </a:xfrm>
            <a:prstGeom prst="rect">
              <a:avLst/>
            </a:prstGeom>
          </p:spPr>
        </p:pic>
        <p:sp>
          <p:nvSpPr>
            <p:cNvPr id="6" name="Left Arrow 5">
              <a:extLst>
                <a:ext uri="{FF2B5EF4-FFF2-40B4-BE49-F238E27FC236}">
                  <a16:creationId xmlns:a16="http://schemas.microsoft.com/office/drawing/2014/main" id="{CF4447DD-C9B3-6045-D7F0-C6652AF4B22E}"/>
                </a:ext>
              </a:extLst>
            </p:cNvPr>
            <p:cNvSpPr/>
            <p:nvPr/>
          </p:nvSpPr>
          <p:spPr bwMode="auto">
            <a:xfrm rot="18680207">
              <a:off x="2837445" y="5075883"/>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spTree>
    <p:extLst>
      <p:ext uri="{BB962C8B-B14F-4D97-AF65-F5344CB8AC3E}">
        <p14:creationId xmlns:p14="http://schemas.microsoft.com/office/powerpoint/2010/main" val="388422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08771"/>
          </a:xfrm>
        </p:spPr>
        <p:txBody>
          <a:bodyPr>
            <a:normAutofit/>
          </a:bodyPr>
          <a:lstStyle/>
          <a:p>
            <a:r>
              <a:rPr lang="en-US" dirty="0"/>
              <a:t>Add users and set permissions</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(4)</a:t>
            </a:r>
          </a:p>
        </p:txBody>
      </p:sp>
      <p:grpSp>
        <p:nvGrpSpPr>
          <p:cNvPr id="4" name="Group 3">
            <a:extLst>
              <a:ext uri="{FF2B5EF4-FFF2-40B4-BE49-F238E27FC236}">
                <a16:creationId xmlns:a16="http://schemas.microsoft.com/office/drawing/2014/main" id="{23EF0B85-989B-7F98-BC71-158B206D7129}"/>
              </a:ext>
            </a:extLst>
          </p:cNvPr>
          <p:cNvGrpSpPr/>
          <p:nvPr/>
        </p:nvGrpSpPr>
        <p:grpSpPr>
          <a:xfrm>
            <a:off x="905164" y="1852864"/>
            <a:ext cx="6480344" cy="4645237"/>
            <a:chOff x="905164" y="1852864"/>
            <a:chExt cx="6480344" cy="4645237"/>
          </a:xfrm>
        </p:grpSpPr>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a:srcRect/>
            <a:stretch/>
          </p:blipFill>
          <p:spPr>
            <a:xfrm>
              <a:off x="905164" y="1852864"/>
              <a:ext cx="6139753" cy="4645237"/>
            </a:xfrm>
            <a:prstGeom prst="rect">
              <a:avLst/>
            </a:prstGeom>
          </p:spPr>
        </p:pic>
        <p:sp>
          <p:nvSpPr>
            <p:cNvPr id="6" name="Left Arrow 5">
              <a:extLst>
                <a:ext uri="{FF2B5EF4-FFF2-40B4-BE49-F238E27FC236}">
                  <a16:creationId xmlns:a16="http://schemas.microsoft.com/office/drawing/2014/main" id="{CF4447DD-C9B3-6045-D7F0-C6652AF4B22E}"/>
                </a:ext>
              </a:extLst>
            </p:cNvPr>
            <p:cNvSpPr/>
            <p:nvPr/>
          </p:nvSpPr>
          <p:spPr bwMode="auto">
            <a:xfrm rot="18680207">
              <a:off x="5907320" y="2521043"/>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7" name="Left Arrow 6">
              <a:extLst>
                <a:ext uri="{FF2B5EF4-FFF2-40B4-BE49-F238E27FC236}">
                  <a16:creationId xmlns:a16="http://schemas.microsoft.com/office/drawing/2014/main" id="{0905ECBD-A91A-8A57-0E42-3BB1076835DE}"/>
                </a:ext>
              </a:extLst>
            </p:cNvPr>
            <p:cNvSpPr/>
            <p:nvPr/>
          </p:nvSpPr>
          <p:spPr bwMode="auto">
            <a:xfrm rot="18680207">
              <a:off x="6513826" y="3118474"/>
              <a:ext cx="1062182" cy="681182"/>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spTree>
    <p:extLst>
      <p:ext uri="{BB962C8B-B14F-4D97-AF65-F5344CB8AC3E}">
        <p14:creationId xmlns:p14="http://schemas.microsoft.com/office/powerpoint/2010/main" val="53642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6"/>
            <a:ext cx="8229600" cy="1686685"/>
          </a:xfrm>
        </p:spPr>
        <p:txBody>
          <a:bodyPr>
            <a:normAutofit fontScale="92500" lnSpcReduction="10000"/>
          </a:bodyPr>
          <a:lstStyle/>
          <a:p>
            <a:r>
              <a:rPr lang="en-US" dirty="0"/>
              <a:t>Path is relative to the collection you’re sharing</a:t>
            </a:r>
          </a:p>
          <a:p>
            <a:pPr lvl="1"/>
            <a:r>
              <a:rPr lang="en-US" dirty="0"/>
              <a:t>So “</a:t>
            </a:r>
            <a:r>
              <a:rPr lang="en-US" dirty="0">
                <a:latin typeface="Courier" pitchFamily="2" charset="0"/>
              </a:rPr>
              <a:t>/</a:t>
            </a:r>
            <a:r>
              <a:rPr lang="en-US" dirty="0"/>
              <a:t>” == </a:t>
            </a:r>
            <a:r>
              <a:rPr lang="en-US" dirty="0">
                <a:latin typeface="Courier" pitchFamily="2" charset="0"/>
              </a:rPr>
              <a:t>“/p/</a:t>
            </a:r>
            <a:r>
              <a:rPr lang="en-US" dirty="0" err="1">
                <a:latin typeface="Courier" pitchFamily="2" charset="0"/>
              </a:rPr>
              <a:t>globfs</a:t>
            </a:r>
            <a:r>
              <a:rPr lang="en-US" dirty="0">
                <a:latin typeface="Courier" pitchFamily="2" charset="0"/>
              </a:rPr>
              <a:t>/harr1/a</a:t>
            </a:r>
            <a:r>
              <a:rPr lang="en-US" dirty="0"/>
              <a:t>”</a:t>
            </a:r>
          </a:p>
          <a:p>
            <a:r>
              <a:rPr lang="en-US" dirty="0"/>
              <a:t>Username/email auto-matches valid users as you type</a:t>
            </a:r>
          </a:p>
          <a:p>
            <a:r>
              <a:rPr lang="en-US" dirty="0"/>
              <a:t>Select Read/Write permissions (default is read-only)</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(5)</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961146" y="2988611"/>
            <a:ext cx="4638601" cy="3509490"/>
          </a:xfrm>
          <a:prstGeom prst="rect">
            <a:avLst/>
          </a:prstGeom>
        </p:spPr>
      </p:pic>
    </p:spTree>
    <p:extLst>
      <p:ext uri="{BB962C8B-B14F-4D97-AF65-F5344CB8AC3E}">
        <p14:creationId xmlns:p14="http://schemas.microsoft.com/office/powerpoint/2010/main" val="400898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6"/>
            <a:ext cx="8229600" cy="1686685"/>
          </a:xfrm>
        </p:spPr>
        <p:txBody>
          <a:bodyPr>
            <a:normAutofit/>
          </a:bodyPr>
          <a:lstStyle/>
          <a:p>
            <a:r>
              <a:rPr lang="en-US" dirty="0"/>
              <a:t>Verify user(s) show as having access to collection</a:t>
            </a:r>
          </a:p>
          <a:p>
            <a:r>
              <a:rPr lang="en-US" dirty="0"/>
              <a:t>Can also provide link to those who already have access</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(6)</a:t>
            </a:r>
          </a:p>
        </p:txBody>
      </p:sp>
      <p:grpSp>
        <p:nvGrpSpPr>
          <p:cNvPr id="4" name="Group 3">
            <a:extLst>
              <a:ext uri="{FF2B5EF4-FFF2-40B4-BE49-F238E27FC236}">
                <a16:creationId xmlns:a16="http://schemas.microsoft.com/office/drawing/2014/main" id="{2251A04A-4B72-6414-0BF2-60CC8C4226C3}"/>
              </a:ext>
            </a:extLst>
          </p:cNvPr>
          <p:cNvGrpSpPr/>
          <p:nvPr/>
        </p:nvGrpSpPr>
        <p:grpSpPr>
          <a:xfrm>
            <a:off x="1094874" y="2333205"/>
            <a:ext cx="5694041" cy="4164896"/>
            <a:chOff x="1094874" y="2333205"/>
            <a:chExt cx="5694041" cy="4164896"/>
          </a:xfrm>
        </p:grpSpPr>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94874" y="2333205"/>
              <a:ext cx="5504873" cy="4164896"/>
            </a:xfrm>
            <a:prstGeom prst="rect">
              <a:avLst/>
            </a:prstGeom>
          </p:spPr>
        </p:pic>
        <p:sp>
          <p:nvSpPr>
            <p:cNvPr id="6" name="Left Arrow 5">
              <a:extLst>
                <a:ext uri="{FF2B5EF4-FFF2-40B4-BE49-F238E27FC236}">
                  <a16:creationId xmlns:a16="http://schemas.microsoft.com/office/drawing/2014/main" id="{9AA0E9C7-A39B-A878-FADE-98BD648652EA}"/>
                </a:ext>
              </a:extLst>
            </p:cNvPr>
            <p:cNvSpPr/>
            <p:nvPr/>
          </p:nvSpPr>
          <p:spPr bwMode="auto">
            <a:xfrm rot="1611352">
              <a:off x="2355085" y="4836734"/>
              <a:ext cx="1007778" cy="581967"/>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7" name="Left Arrow 6">
              <a:extLst>
                <a:ext uri="{FF2B5EF4-FFF2-40B4-BE49-F238E27FC236}">
                  <a16:creationId xmlns:a16="http://schemas.microsoft.com/office/drawing/2014/main" id="{F5FE682B-E21A-3BCE-BA21-A01854DEDB5C}"/>
                </a:ext>
              </a:extLst>
            </p:cNvPr>
            <p:cNvSpPr/>
            <p:nvPr/>
          </p:nvSpPr>
          <p:spPr bwMode="auto">
            <a:xfrm rot="1611352">
              <a:off x="5781137" y="4168533"/>
              <a:ext cx="1007778" cy="581967"/>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spTree>
    <p:extLst>
      <p:ext uri="{BB962C8B-B14F-4D97-AF65-F5344CB8AC3E}">
        <p14:creationId xmlns:p14="http://schemas.microsoft.com/office/powerpoint/2010/main" val="154823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6"/>
            <a:ext cx="8229600" cy="1686685"/>
          </a:xfrm>
        </p:spPr>
        <p:txBody>
          <a:bodyPr>
            <a:normAutofit/>
          </a:bodyPr>
          <a:lstStyle/>
          <a:p>
            <a:r>
              <a:rPr lang="en-US" dirty="0"/>
              <a:t>Those with access should be able to browse to collection</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Sharing Files (7)</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a:srcRect/>
          <a:stretch/>
        </p:blipFill>
        <p:spPr>
          <a:xfrm>
            <a:off x="997528" y="1749298"/>
            <a:ext cx="6221055" cy="4706749"/>
          </a:xfrm>
          <a:prstGeom prst="rect">
            <a:avLst/>
          </a:prstGeom>
        </p:spPr>
      </p:pic>
      <p:sp>
        <p:nvSpPr>
          <p:cNvPr id="7" name="Left Arrow 6">
            <a:extLst>
              <a:ext uri="{FF2B5EF4-FFF2-40B4-BE49-F238E27FC236}">
                <a16:creationId xmlns:a16="http://schemas.microsoft.com/office/drawing/2014/main" id="{F5FE682B-E21A-3BCE-BA21-A01854DEDB5C}"/>
              </a:ext>
            </a:extLst>
          </p:cNvPr>
          <p:cNvSpPr/>
          <p:nvPr/>
        </p:nvSpPr>
        <p:spPr bwMode="auto">
          <a:xfrm rot="1611352">
            <a:off x="5688774" y="2908822"/>
            <a:ext cx="1007778" cy="581967"/>
          </a:xfrm>
          <a:prstGeom prst="leftArrow">
            <a:avLst/>
          </a:prstGeom>
          <a:solidFill>
            <a:schemeClr val="accent6"/>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68094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4" name="Action Button: Help 3"/>
          <p:cNvSpPr/>
          <p:nvPr/>
        </p:nvSpPr>
        <p:spPr bwMode="auto">
          <a:xfrm>
            <a:off x="3543300" y="2619375"/>
            <a:ext cx="2185035" cy="1889760"/>
          </a:xfrm>
          <a:prstGeom prst="actionButtonHelp">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sz="1350"/>
          </a:p>
        </p:txBody>
      </p:sp>
    </p:spTree>
    <p:extLst>
      <p:ext uri="{BB962C8B-B14F-4D97-AF65-F5344CB8AC3E}">
        <p14:creationId xmlns:p14="http://schemas.microsoft.com/office/powerpoint/2010/main" val="111227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00CBC4-23F7-2C00-F413-A2E88ACA7961}"/>
              </a:ext>
            </a:extLst>
          </p:cNvPr>
          <p:cNvSpPr/>
          <p:nvPr/>
        </p:nvSpPr>
        <p:spPr>
          <a:xfrm>
            <a:off x="4572000" y="5633325"/>
            <a:ext cx="3346704" cy="461665"/>
          </a:xfrm>
          <a:prstGeom prst="rect">
            <a:avLst/>
          </a:prstGeom>
        </p:spPr>
        <p:txBody>
          <a:bodyPr wrap="square">
            <a:spAutoFit/>
          </a:bodyPr>
          <a:lstStyle/>
          <a:p>
            <a:pPr marL="0" algn="l" defTabSz="457200" rtl="0" eaLnBrk="1" latinLnBrk="0" hangingPunct="1">
              <a:lnSpc>
                <a:spcPct val="100000"/>
              </a:lnSpc>
              <a:spcAft>
                <a:spcPts val="600"/>
              </a:spcAft>
            </a:pPr>
            <a:r>
              <a:rPr lang="en-US" sz="800" kern="1200" dirty="0">
                <a:solidFill>
                  <a:schemeClr val="bg1"/>
                </a:solidFill>
                <a:effectLst/>
                <a:latin typeface="Arial"/>
                <a:ea typeface="+mn-ea"/>
                <a:cs typeface="Arial"/>
              </a:rPr>
              <a:t>This work was performed under the auspices of the</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U.S. Department of Energy by Lawrence Livermore National Laboratory under contract DE-AC52-07NA27344.</a:t>
            </a:r>
            <a:r>
              <a:rPr lang="en-US" sz="800" kern="1200" baseline="0" dirty="0">
                <a:solidFill>
                  <a:schemeClr val="bg1"/>
                </a:solidFill>
                <a:effectLst/>
                <a:latin typeface="Arial"/>
                <a:ea typeface="+mn-ea"/>
                <a:cs typeface="Arial"/>
              </a:rPr>
              <a:t> </a:t>
            </a:r>
            <a:r>
              <a:rPr lang="en-US" sz="800" kern="1200" dirty="0">
                <a:solidFill>
                  <a:schemeClr val="bg1"/>
                </a:solidFill>
                <a:effectLst/>
                <a:latin typeface="Arial"/>
                <a:ea typeface="+mn-ea"/>
                <a:cs typeface="Arial"/>
              </a:rPr>
              <a:t>Lawrence Livermore National Security, LLC</a:t>
            </a:r>
          </a:p>
        </p:txBody>
      </p:sp>
      <p:sp>
        <p:nvSpPr>
          <p:cNvPr id="3" name="Rectangle 2">
            <a:extLst>
              <a:ext uri="{FF2B5EF4-FFF2-40B4-BE49-F238E27FC236}">
                <a16:creationId xmlns:a16="http://schemas.microsoft.com/office/drawing/2014/main" id="{BCEA12AC-D277-D044-B53A-480DC2B6E728}"/>
              </a:ext>
            </a:extLst>
          </p:cNvPr>
          <p:cNvSpPr/>
          <p:nvPr/>
        </p:nvSpPr>
        <p:spPr>
          <a:xfrm>
            <a:off x="4572000" y="3841164"/>
            <a:ext cx="3985591" cy="1692771"/>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Hosting cluster is Goblin </a:t>
            </a:r>
          </a:p>
          <a:p>
            <a:r>
              <a:rPr lang="en-US" dirty="0"/>
              <a:t>Sits in ”Green” (unrestricted) Zone</a:t>
            </a:r>
          </a:p>
          <a:p>
            <a:pPr lvl="1"/>
            <a:r>
              <a:rPr lang="en-US" dirty="0"/>
              <a:t>Uses GDO user infrastructure with CZ RSA OTP</a:t>
            </a:r>
          </a:p>
          <a:p>
            <a:r>
              <a:rPr lang="en-US" dirty="0"/>
              <a:t>4x Data Transfer nodes (DTNs)</a:t>
            </a:r>
          </a:p>
          <a:p>
            <a:pPr lvl="1"/>
            <a:r>
              <a:rPr lang="en-US" dirty="0"/>
              <a:t>40 Gb link to </a:t>
            </a:r>
            <a:r>
              <a:rPr lang="en-US" dirty="0" err="1"/>
              <a:t>ESNet</a:t>
            </a:r>
            <a:endParaRPr lang="en-US" dirty="0"/>
          </a:p>
          <a:p>
            <a:r>
              <a:rPr lang="en-US" dirty="0"/>
              <a:t>2x Storage nodes</a:t>
            </a:r>
          </a:p>
          <a:p>
            <a:pPr lvl="1"/>
            <a:r>
              <a:rPr lang="en-US" dirty="0"/>
              <a:t>2PB NFS-mounted ZFS file system</a:t>
            </a:r>
          </a:p>
          <a:p>
            <a:r>
              <a:rPr lang="en-US" dirty="0"/>
              <a:t>Endpoint exists only in Green Zone</a:t>
            </a:r>
          </a:p>
          <a:p>
            <a:pPr lvl="1"/>
            <a:r>
              <a:rPr lang="en-US" dirty="0"/>
              <a:t>Users need to transfer data between GZ and CZ</a:t>
            </a:r>
          </a:p>
          <a:p>
            <a:pPr lvl="2"/>
            <a:r>
              <a:rPr lang="en-US" dirty="0"/>
              <a:t>2x 40Gb link between GZ&lt;-&gt;CZ</a:t>
            </a:r>
          </a:p>
          <a:p>
            <a:pPr lvl="1"/>
            <a:r>
              <a:rPr lang="en-US" dirty="0"/>
              <a:t>Future possibility of auto-sync pending discussion &amp; approval from OISSO</a:t>
            </a:r>
          </a:p>
          <a:p>
            <a:pPr lvl="1"/>
            <a:endParaRPr lang="en-US" dirty="0"/>
          </a:p>
        </p:txBody>
      </p:sp>
      <p:sp>
        <p:nvSpPr>
          <p:cNvPr id="13" name="Title 12"/>
          <p:cNvSpPr>
            <a:spLocks noGrp="1"/>
          </p:cNvSpPr>
          <p:nvPr>
            <p:ph type="title"/>
          </p:nvPr>
        </p:nvSpPr>
        <p:spPr>
          <a:xfrm>
            <a:off x="457199" y="219507"/>
            <a:ext cx="8530683" cy="1008771"/>
          </a:xfrm>
        </p:spPr>
        <p:txBody>
          <a:bodyPr/>
          <a:lstStyle/>
          <a:p>
            <a:r>
              <a:rPr lang="en-US" dirty="0"/>
              <a:t>LC Globus Hardware</a:t>
            </a:r>
          </a:p>
        </p:txBody>
      </p:sp>
      <p:pic>
        <p:nvPicPr>
          <p:cNvPr id="4" name="Picture 2">
            <a:extLst>
              <a:ext uri="{FF2B5EF4-FFF2-40B4-BE49-F238E27FC236}">
                <a16:creationId xmlns:a16="http://schemas.microsoft.com/office/drawing/2014/main" id="{59E32AD7-C7A7-1012-8189-F5B67D431050}"/>
              </a:ext>
            </a:extLst>
          </p:cNvPr>
          <p:cNvPicPr>
            <a:picLocks noChangeAspect="1" noChangeArrowheads="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5948119" y="1492596"/>
            <a:ext cx="3039763" cy="2465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A48B17-D7F5-F686-D22C-BB93EC527557}"/>
              </a:ext>
            </a:extLst>
          </p:cNvPr>
          <p:cNvSpPr txBox="1"/>
          <p:nvPr/>
        </p:nvSpPr>
        <p:spPr>
          <a:xfrm>
            <a:off x="6666576" y="3794154"/>
            <a:ext cx="2020224" cy="184666"/>
          </a:xfrm>
          <a:prstGeom prst="rect">
            <a:avLst/>
          </a:prstGeom>
          <a:noFill/>
        </p:spPr>
        <p:txBody>
          <a:bodyPr wrap="square" rtlCol="0">
            <a:spAutoFit/>
          </a:bodyPr>
          <a:lstStyle/>
          <a:p>
            <a:r>
              <a:rPr lang="en-US" sz="600" dirty="0">
                <a:hlinkClick r:id="rId4" tooltip="https://www.pngall.com/green-goblin-png"/>
              </a:rPr>
              <a:t>This Photo</a:t>
            </a:r>
            <a:r>
              <a:rPr lang="en-US" sz="600" dirty="0"/>
              <a:t> is licensed under </a:t>
            </a:r>
            <a:r>
              <a:rPr lang="en-US" sz="600" dirty="0">
                <a:hlinkClick r:id="rId5" tooltip="https://creativecommons.org/licenses/by-nc/3.0/"/>
              </a:rPr>
              <a:t>CC BY-NC</a:t>
            </a:r>
            <a:endParaRPr lang="en-US" sz="600" dirty="0"/>
          </a:p>
        </p:txBody>
      </p:sp>
    </p:spTree>
    <p:extLst>
      <p:ext uri="{BB962C8B-B14F-4D97-AF65-F5344CB8AC3E}">
        <p14:creationId xmlns:p14="http://schemas.microsoft.com/office/powerpoint/2010/main" val="246043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40B3E-B278-1742-91A0-85973D1312D6}"/>
              </a:ext>
            </a:extLst>
          </p:cNvPr>
          <p:cNvSpPr>
            <a:spLocks noGrp="1"/>
          </p:cNvSpPr>
          <p:nvPr>
            <p:ph idx="1"/>
          </p:nvPr>
        </p:nvSpPr>
        <p:spPr/>
        <p:txBody>
          <a:bodyPr>
            <a:normAutofit lnSpcReduction="10000"/>
          </a:bodyPr>
          <a:lstStyle/>
          <a:p>
            <a:r>
              <a:rPr lang="en-US" dirty="0"/>
              <a:t>Users must request Goblin acct via </a:t>
            </a:r>
            <a:r>
              <a:rPr lang="en-US" strike="sngStrike" dirty="0"/>
              <a:t>IDM</a:t>
            </a:r>
            <a:r>
              <a:rPr lang="en-US" dirty="0"/>
              <a:t> LC Hotline</a:t>
            </a:r>
          </a:p>
          <a:p>
            <a:pPr lvl="1"/>
            <a:r>
              <a:rPr lang="en-US" dirty="0"/>
              <a:t>For now; IDM being extended. </a:t>
            </a:r>
          </a:p>
          <a:p>
            <a:r>
              <a:rPr lang="en-US" dirty="0"/>
              <a:t>File transfer internally via:</a:t>
            </a:r>
          </a:p>
          <a:p>
            <a:pPr lvl="1"/>
            <a:r>
              <a:rPr lang="en-US" dirty="0"/>
              <a:t>SCP/</a:t>
            </a:r>
            <a:r>
              <a:rPr lang="en-US" dirty="0" err="1"/>
              <a:t>rsync</a:t>
            </a:r>
            <a:endParaRPr lang="en-US" dirty="0"/>
          </a:p>
          <a:p>
            <a:pPr lvl="1"/>
            <a:r>
              <a:rPr lang="en-US" dirty="0"/>
              <a:t>Hopper (pending)</a:t>
            </a:r>
          </a:p>
          <a:p>
            <a:pPr lvl="1"/>
            <a:r>
              <a:rPr lang="en-US" dirty="0"/>
              <a:t>Transfer must originate from CZ, not GZ</a:t>
            </a:r>
          </a:p>
          <a:p>
            <a:pPr lvl="1"/>
            <a:r>
              <a:rPr lang="en-US" dirty="0"/>
              <a:t>Globus Connect Personal (GCP) </a:t>
            </a:r>
            <a:r>
              <a:rPr lang="en-US" b="1" dirty="0"/>
              <a:t>not allowed</a:t>
            </a:r>
          </a:p>
          <a:p>
            <a:pPr lvl="2"/>
            <a:r>
              <a:rPr lang="en-US" dirty="0"/>
              <a:t>There appear to be numerous instances running, but users should be advised it’s not permitted</a:t>
            </a:r>
          </a:p>
          <a:p>
            <a:r>
              <a:rPr lang="en-US" dirty="0"/>
              <a:t>Users can SSH to Globus nodes to manage data</a:t>
            </a:r>
          </a:p>
          <a:p>
            <a:pPr lvl="1"/>
            <a:r>
              <a:rPr lang="en-US" dirty="0"/>
              <a:t>Login nodes are also DTNs</a:t>
            </a:r>
          </a:p>
          <a:p>
            <a:pPr lvl="1"/>
            <a:r>
              <a:rPr lang="en-US" dirty="0"/>
              <a:t>Home directories are </a:t>
            </a:r>
            <a:r>
              <a:rPr lang="en-US" b="1" dirty="0"/>
              <a:t>not</a:t>
            </a:r>
            <a:r>
              <a:rPr lang="en-US" dirty="0"/>
              <a:t> the data shares. Must use /p/</a:t>
            </a:r>
            <a:r>
              <a:rPr lang="en-US" dirty="0" err="1"/>
              <a:t>globfs</a:t>
            </a:r>
            <a:r>
              <a:rPr lang="en-US" dirty="0"/>
              <a:t>/&lt;user&gt;/</a:t>
            </a:r>
          </a:p>
          <a:p>
            <a:r>
              <a:rPr lang="en-US" dirty="0"/>
              <a:t>Most users will use Globus Web</a:t>
            </a:r>
          </a:p>
          <a:p>
            <a:pPr lvl="1"/>
            <a:r>
              <a:rPr lang="en-US" dirty="0"/>
              <a:t>https://</a:t>
            </a:r>
            <a:r>
              <a:rPr lang="en-US" dirty="0" err="1"/>
              <a:t>app.globus.org</a:t>
            </a:r>
            <a:endParaRPr lang="en-US" dirty="0"/>
          </a:p>
        </p:txBody>
      </p:sp>
      <p:sp>
        <p:nvSpPr>
          <p:cNvPr id="3" name="Title 2">
            <a:extLst>
              <a:ext uri="{FF2B5EF4-FFF2-40B4-BE49-F238E27FC236}">
                <a16:creationId xmlns:a16="http://schemas.microsoft.com/office/drawing/2014/main" id="{517CF417-12D5-7444-A9CA-9E2A94C9C09C}"/>
              </a:ext>
            </a:extLst>
          </p:cNvPr>
          <p:cNvSpPr>
            <a:spLocks noGrp="1"/>
          </p:cNvSpPr>
          <p:nvPr>
            <p:ph type="title"/>
          </p:nvPr>
        </p:nvSpPr>
        <p:spPr/>
        <p:txBody>
          <a:bodyPr/>
          <a:lstStyle/>
          <a:p>
            <a:r>
              <a:rPr lang="en-US" dirty="0"/>
              <a:t>Accessing Goblin</a:t>
            </a:r>
          </a:p>
        </p:txBody>
      </p:sp>
    </p:spTree>
    <p:extLst>
      <p:ext uri="{BB962C8B-B14F-4D97-AF65-F5344CB8AC3E}">
        <p14:creationId xmlns:p14="http://schemas.microsoft.com/office/powerpoint/2010/main" val="61899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56EE2-1D68-200E-9149-73DD62CDA18E}"/>
              </a:ext>
            </a:extLst>
          </p:cNvPr>
          <p:cNvSpPr>
            <a:spLocks noGrp="1"/>
          </p:cNvSpPr>
          <p:nvPr>
            <p:ph idx="1"/>
          </p:nvPr>
        </p:nvSpPr>
        <p:spPr/>
        <p:txBody>
          <a:bodyPr>
            <a:normAutofit fontScale="92500" lnSpcReduction="10000"/>
          </a:bodyPr>
          <a:lstStyle/>
          <a:p>
            <a:r>
              <a:rPr lang="en-US" dirty="0"/>
              <a:t>Widely-used inter-organization file-transfer service</a:t>
            </a:r>
          </a:p>
          <a:p>
            <a:pPr lvl="1"/>
            <a:r>
              <a:rPr lang="en-US" dirty="0"/>
              <a:t>Heavily used in science/research community for large datasets</a:t>
            </a:r>
          </a:p>
          <a:p>
            <a:pPr lvl="1"/>
            <a:r>
              <a:rPr lang="en-US" dirty="0"/>
              <a:t>Long used at LLNL/LC for climate data transfer </a:t>
            </a:r>
          </a:p>
          <a:p>
            <a:r>
              <a:rPr lang="en-US" dirty="0"/>
              <a:t>Benefits</a:t>
            </a:r>
          </a:p>
          <a:p>
            <a:pPr lvl="1"/>
            <a:r>
              <a:rPr lang="en-US" dirty="0"/>
              <a:t>Easy to use</a:t>
            </a:r>
          </a:p>
          <a:p>
            <a:pPr lvl="1"/>
            <a:r>
              <a:rPr lang="en-US" dirty="0"/>
              <a:t>Community standard</a:t>
            </a:r>
          </a:p>
          <a:p>
            <a:pPr lvl="1"/>
            <a:r>
              <a:rPr lang="en-US" dirty="0"/>
              <a:t>Parallel transfers, high-performance</a:t>
            </a:r>
          </a:p>
          <a:p>
            <a:pPr lvl="2"/>
            <a:r>
              <a:rPr lang="en-US" dirty="0"/>
              <a:t>Goblin reached &gt; 2 GB/s transfer from ALCF</a:t>
            </a:r>
          </a:p>
          <a:p>
            <a:r>
              <a:rPr lang="en-US" dirty="0"/>
              <a:t>History:</a:t>
            </a:r>
          </a:p>
          <a:p>
            <a:pPr lvl="1"/>
            <a:r>
              <a:rPr lang="en-US" dirty="0"/>
              <a:t>Developed by U Chicago &amp; ANL to enable “Grid Computing”</a:t>
            </a:r>
          </a:p>
          <a:p>
            <a:pPr lvl="1"/>
            <a:r>
              <a:rPr lang="en-US" dirty="0"/>
              <a:t>Non-profit, but ”Freemium” product</a:t>
            </a:r>
          </a:p>
          <a:p>
            <a:r>
              <a:rPr lang="en-US" dirty="0"/>
              <a:t>Terminology</a:t>
            </a:r>
          </a:p>
          <a:p>
            <a:pPr lvl="1"/>
            <a:r>
              <a:rPr lang="en-US" dirty="0"/>
              <a:t>Endpoint: Location to use as source or destination in Globus transfer</a:t>
            </a:r>
          </a:p>
          <a:p>
            <a:pPr lvl="1"/>
            <a:r>
              <a:rPr lang="en-US" dirty="0"/>
              <a:t>Collection: Repository of data on a Globus version 5 server</a:t>
            </a:r>
          </a:p>
          <a:p>
            <a:pPr lvl="2"/>
            <a:r>
              <a:rPr lang="en-US" dirty="0"/>
              <a:t>Can be multiple collections per endpoint</a:t>
            </a:r>
          </a:p>
        </p:txBody>
      </p:sp>
      <p:sp>
        <p:nvSpPr>
          <p:cNvPr id="3" name="Title 2">
            <a:extLst>
              <a:ext uri="{FF2B5EF4-FFF2-40B4-BE49-F238E27FC236}">
                <a16:creationId xmlns:a16="http://schemas.microsoft.com/office/drawing/2014/main" id="{C07B2A3D-AF72-76B4-1B95-F65EC0C47FC2}"/>
              </a:ext>
            </a:extLst>
          </p:cNvPr>
          <p:cNvSpPr>
            <a:spLocks noGrp="1"/>
          </p:cNvSpPr>
          <p:nvPr>
            <p:ph type="title"/>
          </p:nvPr>
        </p:nvSpPr>
        <p:spPr/>
        <p:txBody>
          <a:bodyPr/>
          <a:lstStyle/>
          <a:p>
            <a:r>
              <a:rPr lang="en-US" dirty="0"/>
              <a:t>What is Globus</a:t>
            </a:r>
          </a:p>
        </p:txBody>
      </p:sp>
    </p:spTree>
    <p:extLst>
      <p:ext uri="{BB962C8B-B14F-4D97-AF65-F5344CB8AC3E}">
        <p14:creationId xmlns:p14="http://schemas.microsoft.com/office/powerpoint/2010/main" val="368651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56EE2-1D68-200E-9149-73DD62CDA18E}"/>
              </a:ext>
            </a:extLst>
          </p:cNvPr>
          <p:cNvSpPr>
            <a:spLocks noGrp="1"/>
          </p:cNvSpPr>
          <p:nvPr>
            <p:ph idx="1"/>
          </p:nvPr>
        </p:nvSpPr>
        <p:spPr/>
        <p:txBody>
          <a:bodyPr>
            <a:normAutofit fontScale="92500" lnSpcReduction="20000"/>
          </a:bodyPr>
          <a:lstStyle/>
          <a:p>
            <a:r>
              <a:rPr lang="en-US" dirty="0"/>
              <a:t>Endpoint is </a:t>
            </a:r>
            <a:r>
              <a:rPr lang="en-US" b="1" dirty="0"/>
              <a:t>LC Public</a:t>
            </a:r>
            <a:endParaRPr lang="en-US" dirty="0"/>
          </a:p>
          <a:p>
            <a:r>
              <a:rPr lang="en-US" dirty="0"/>
              <a:t>Data should be considered unprotected in Globus</a:t>
            </a:r>
          </a:p>
          <a:p>
            <a:r>
              <a:rPr lang="en-US" dirty="0"/>
              <a:t>Data restrictions</a:t>
            </a:r>
          </a:p>
          <a:p>
            <a:pPr lvl="1"/>
            <a:r>
              <a:rPr lang="en-US" dirty="0"/>
              <a:t>LLNL-generated data – must go through IM R&amp;R for “public” release</a:t>
            </a:r>
          </a:p>
          <a:p>
            <a:pPr lvl="2"/>
            <a:r>
              <a:rPr lang="en-US" dirty="0"/>
              <a:t>May consult with OISSO for waiver availability</a:t>
            </a:r>
          </a:p>
          <a:p>
            <a:pPr lvl="1"/>
            <a:r>
              <a:rPr lang="en-US" dirty="0"/>
              <a:t>Outside-generated data: </a:t>
            </a:r>
          </a:p>
          <a:p>
            <a:pPr lvl="2"/>
            <a:r>
              <a:rPr lang="en-US" dirty="0"/>
              <a:t>LLNL must have no legal responsibility to protect</a:t>
            </a:r>
          </a:p>
          <a:p>
            <a:pPr lvl="2"/>
            <a:r>
              <a:rPr lang="en-US" dirty="0"/>
              <a:t>Follow agreements with data owner for protection</a:t>
            </a:r>
          </a:p>
          <a:p>
            <a:r>
              <a:rPr lang="en-US" dirty="0"/>
              <a:t>Only LC users can browse endpoint</a:t>
            </a:r>
          </a:p>
          <a:p>
            <a:pPr lvl="1"/>
            <a:r>
              <a:rPr lang="en-US" dirty="0"/>
              <a:t>Users can “Share” their data with outside organizations</a:t>
            </a:r>
          </a:p>
          <a:p>
            <a:r>
              <a:rPr lang="en-US" dirty="0"/>
              <a:t>This is a “High Assurance” endpoint, which mandates encryption on all transfers</a:t>
            </a:r>
          </a:p>
          <a:p>
            <a:pPr lvl="1"/>
            <a:r>
              <a:rPr lang="en-US" dirty="0"/>
              <a:t>Cannot transfer to/from endpoints not supporting encryption</a:t>
            </a:r>
          </a:p>
          <a:p>
            <a:r>
              <a:rPr lang="en-US" dirty="0"/>
              <a:t>Documentation: https://</a:t>
            </a:r>
            <a:r>
              <a:rPr lang="en-US" dirty="0" err="1"/>
              <a:t>hpc.llnl.gov</a:t>
            </a:r>
            <a:r>
              <a:rPr lang="en-US" dirty="0"/>
              <a:t>/services/globus</a:t>
            </a:r>
          </a:p>
        </p:txBody>
      </p:sp>
      <p:sp>
        <p:nvSpPr>
          <p:cNvPr id="3" name="Title 2">
            <a:extLst>
              <a:ext uri="{FF2B5EF4-FFF2-40B4-BE49-F238E27FC236}">
                <a16:creationId xmlns:a16="http://schemas.microsoft.com/office/drawing/2014/main" id="{C07B2A3D-AF72-76B4-1B95-F65EC0C47FC2}"/>
              </a:ext>
            </a:extLst>
          </p:cNvPr>
          <p:cNvSpPr>
            <a:spLocks noGrp="1"/>
          </p:cNvSpPr>
          <p:nvPr>
            <p:ph type="title"/>
          </p:nvPr>
        </p:nvSpPr>
        <p:spPr/>
        <p:txBody>
          <a:bodyPr/>
          <a:lstStyle/>
          <a:p>
            <a:r>
              <a:rPr lang="en-US" dirty="0"/>
              <a:t>Globus in LC</a:t>
            </a:r>
          </a:p>
        </p:txBody>
      </p:sp>
    </p:spTree>
    <p:extLst>
      <p:ext uri="{BB962C8B-B14F-4D97-AF65-F5344CB8AC3E}">
        <p14:creationId xmlns:p14="http://schemas.microsoft.com/office/powerpoint/2010/main" val="32682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726548"/>
          </a:xfrm>
        </p:spPr>
        <p:txBody>
          <a:bodyPr>
            <a:normAutofit/>
          </a:bodyPr>
          <a:lstStyle/>
          <a:p>
            <a:r>
              <a:rPr lang="en-US" dirty="0"/>
              <a:t>Point your browser to </a:t>
            </a:r>
            <a:r>
              <a:rPr lang="en-US" dirty="0">
                <a:hlinkClick r:id="rId2"/>
              </a:rPr>
              <a:t>https://app.globus.org</a:t>
            </a:r>
            <a:endParaRPr lang="en-US" dirty="0"/>
          </a:p>
          <a:p>
            <a:r>
              <a:rPr lang="en-US" dirty="0"/>
              <a:t>Select Lawrence Livermore National Lab (if prompted)</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Logging in to Globus Web App (1)</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440165" y="2346037"/>
            <a:ext cx="5237725" cy="4156628"/>
          </a:xfrm>
          <a:prstGeom prst="rect">
            <a:avLst/>
          </a:prstGeom>
        </p:spPr>
      </p:pic>
    </p:spTree>
    <p:extLst>
      <p:ext uri="{BB962C8B-B14F-4D97-AF65-F5344CB8AC3E}">
        <p14:creationId xmlns:p14="http://schemas.microsoft.com/office/powerpoint/2010/main" val="101835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726548"/>
          </a:xfrm>
        </p:spPr>
        <p:txBody>
          <a:bodyPr>
            <a:normAutofit/>
          </a:bodyPr>
          <a:lstStyle/>
          <a:p>
            <a:r>
              <a:rPr lang="en-US" dirty="0"/>
              <a:t>If prompted, log in to </a:t>
            </a:r>
            <a:r>
              <a:rPr lang="en-US" dirty="0" err="1"/>
              <a:t>LivIT</a:t>
            </a:r>
            <a:r>
              <a:rPr lang="en-US" dirty="0"/>
              <a:t> Identity Provider (IdP) with AD creds</a:t>
            </a:r>
          </a:p>
          <a:p>
            <a:r>
              <a:rPr lang="en-US" dirty="0"/>
              <a:t>Select Lawrence Livermore National Lab (if prompted)</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Logging in to Globus Web App (2)</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440165" y="2442963"/>
            <a:ext cx="5237725" cy="3962776"/>
          </a:xfrm>
          <a:prstGeom prst="rect">
            <a:avLst/>
          </a:prstGeom>
        </p:spPr>
      </p:pic>
    </p:spTree>
    <p:extLst>
      <p:ext uri="{BB962C8B-B14F-4D97-AF65-F5344CB8AC3E}">
        <p14:creationId xmlns:p14="http://schemas.microsoft.com/office/powerpoint/2010/main" val="131859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D46-830F-0EDA-4430-4464EFDDD776}"/>
              </a:ext>
            </a:extLst>
          </p:cNvPr>
          <p:cNvSpPr>
            <a:spLocks noGrp="1"/>
          </p:cNvSpPr>
          <p:nvPr>
            <p:ph idx="1"/>
          </p:nvPr>
        </p:nvSpPr>
        <p:spPr>
          <a:xfrm>
            <a:off x="457200" y="1441525"/>
            <a:ext cx="8229600" cy="1089239"/>
          </a:xfrm>
        </p:spPr>
        <p:txBody>
          <a:bodyPr>
            <a:normAutofit/>
          </a:bodyPr>
          <a:lstStyle/>
          <a:p>
            <a:r>
              <a:rPr lang="en-US" dirty="0"/>
              <a:t>Globus File Manager is default view</a:t>
            </a:r>
          </a:p>
          <a:p>
            <a:r>
              <a:rPr lang="en-US" dirty="0"/>
              <a:t>Browse for Source and Destination Endpoints</a:t>
            </a:r>
          </a:p>
        </p:txBody>
      </p:sp>
      <p:sp>
        <p:nvSpPr>
          <p:cNvPr id="3" name="Title 2">
            <a:extLst>
              <a:ext uri="{FF2B5EF4-FFF2-40B4-BE49-F238E27FC236}">
                <a16:creationId xmlns:a16="http://schemas.microsoft.com/office/drawing/2014/main" id="{0D4C82D3-9BED-3552-4844-2251B0E18481}"/>
              </a:ext>
            </a:extLst>
          </p:cNvPr>
          <p:cNvSpPr>
            <a:spLocks noGrp="1"/>
          </p:cNvSpPr>
          <p:nvPr>
            <p:ph type="title"/>
          </p:nvPr>
        </p:nvSpPr>
        <p:spPr/>
        <p:txBody>
          <a:bodyPr/>
          <a:lstStyle/>
          <a:p>
            <a:r>
              <a:rPr lang="en-US" dirty="0"/>
              <a:t>Globus File Manager (1)</a:t>
            </a:r>
          </a:p>
        </p:txBody>
      </p:sp>
      <p:pic>
        <p:nvPicPr>
          <p:cNvPr id="5" name="Picture 4">
            <a:extLst>
              <a:ext uri="{FF2B5EF4-FFF2-40B4-BE49-F238E27FC236}">
                <a16:creationId xmlns:a16="http://schemas.microsoft.com/office/drawing/2014/main" id="{26298B7D-517F-C921-E0B3-41FC63CB2DC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05163" y="2368144"/>
            <a:ext cx="5458691" cy="4129957"/>
          </a:xfrm>
          <a:prstGeom prst="rect">
            <a:avLst/>
          </a:prstGeom>
        </p:spPr>
      </p:pic>
    </p:spTree>
    <p:extLst>
      <p:ext uri="{BB962C8B-B14F-4D97-AF65-F5344CB8AC3E}">
        <p14:creationId xmlns:p14="http://schemas.microsoft.com/office/powerpoint/2010/main" val="3868205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2015_PPT_UNC_V7</Template>
  <TotalTime>3790</TotalTime>
  <Words>1090</Words>
  <Application>Microsoft Macintosh PowerPoint</Application>
  <PresentationFormat>On-screen Show (4:3)</PresentationFormat>
  <Paragraphs>126</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vt:lpstr>
      <vt:lpstr>Lucida Grande</vt:lpstr>
      <vt:lpstr>Open Sans</vt:lpstr>
      <vt:lpstr>Wingdings</vt:lpstr>
      <vt:lpstr>Wingdings 2</vt:lpstr>
      <vt:lpstr>2015_PPT_UNC_V7.06 (1)</vt:lpstr>
      <vt:lpstr>Globus for LC Users</vt:lpstr>
      <vt:lpstr>Agenda</vt:lpstr>
      <vt:lpstr>LC Globus Hardware</vt:lpstr>
      <vt:lpstr>Accessing Goblin</vt:lpstr>
      <vt:lpstr>What is Globus</vt:lpstr>
      <vt:lpstr>Globus in LC</vt:lpstr>
      <vt:lpstr>Logging in to Globus Web App (1)</vt:lpstr>
      <vt:lpstr>Logging in to Globus Web App (2)</vt:lpstr>
      <vt:lpstr>Globus File Manager (1)</vt:lpstr>
      <vt:lpstr>Globus File Manager (2)</vt:lpstr>
      <vt:lpstr>Globus File Manager (3)</vt:lpstr>
      <vt:lpstr>Transferring Files (1)</vt:lpstr>
      <vt:lpstr>Transferring Files (2)</vt:lpstr>
      <vt:lpstr>Transferring Files (3)</vt:lpstr>
      <vt:lpstr>Transferring Files – Failure (1)</vt:lpstr>
      <vt:lpstr>Transferring Files – Failure (2)</vt:lpstr>
      <vt:lpstr>Transferring Files - Troubleshooting</vt:lpstr>
      <vt:lpstr>Sharing Files (1)</vt:lpstr>
      <vt:lpstr>Sharing Files (2)</vt:lpstr>
      <vt:lpstr>Sharing Files (3)</vt:lpstr>
      <vt:lpstr>Sharing Files (4)</vt:lpstr>
      <vt:lpstr>Sharing Files (5)</vt:lpstr>
      <vt:lpstr>Sharing Files (6)</vt:lpstr>
      <vt:lpstr>Sharing Files (7)</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Microsoft Office User</dc:creator>
  <cp:lastModifiedBy>Harr, Cameron</cp:lastModifiedBy>
  <cp:revision>69</cp:revision>
  <cp:lastPrinted>2015-07-27T18:49:14Z</cp:lastPrinted>
  <dcterms:created xsi:type="dcterms:W3CDTF">2018-02-21T23:31:12Z</dcterms:created>
  <dcterms:modified xsi:type="dcterms:W3CDTF">2022-07-20T23:38:44Z</dcterms:modified>
</cp:coreProperties>
</file>