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142534213" r:id="rId6"/>
    <p:sldId id="214253421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One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8E7A4A-15BE-881A-D85E-180C7CDD75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1A5A724-1DDF-3949-9E8D-06FF184324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2A293C-7FF4-831E-A43B-4088E75C6AD5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CE1E76-6C82-3CCF-A379-0596E4A46A2E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Graphic 6">
              <a:extLst>
                <a:ext uri="{FF2B5EF4-FFF2-40B4-BE49-F238E27FC236}">
                  <a16:creationId xmlns:a16="http://schemas.microsoft.com/office/drawing/2014/main" id="{8D15C4A5-BB78-68F7-F84B-AA6A10B6512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53C3E93-D900-4902-9994-ACFFC94BAC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37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with Quote or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39AC7-FFA7-29D4-C18D-034BF13E0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740CFEF-7C94-1A7B-0398-2AA9358883B9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739470" y="5653616"/>
            <a:ext cx="3932237" cy="6117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0">
                <a:solidFill>
                  <a:srgbClr val="63666A"/>
                </a:solidFill>
                <a:latin typeface="Aptos Light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—Name, Title</a:t>
            </a:r>
          </a:p>
          <a:p>
            <a:pPr lvl="0"/>
            <a:r>
              <a:rPr lang="en-US"/>
              <a:t>Organization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6A7522E-6D5F-889A-AD0D-BC092605091E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480331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“Large text or a quote goes here”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8F12A0B-A23F-1C75-4A75-C529BD723AE1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13DDFFC-1478-7617-AA97-1F8732C915B2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Graphic 6">
              <a:extLst>
                <a:ext uri="{FF2B5EF4-FFF2-40B4-BE49-F238E27FC236}">
                  <a16:creationId xmlns:a16="http://schemas.microsoft.com/office/drawing/2014/main" id="{3CC102CE-BEFA-0F3E-9394-E508D6330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332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948911FF-6ED4-16BE-95A0-E0AAC64C4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" y="5827865"/>
            <a:ext cx="12191999" cy="551144"/>
          </a:xfrm>
          <a:prstGeom prst="rect">
            <a:avLst/>
          </a:prstGeom>
          <a:solidFill>
            <a:srgbClr val="0031A1"/>
          </a:solidFill>
        </p:spPr>
        <p:txBody>
          <a:bodyPr anchor="ctr"/>
          <a:lstStyle>
            <a:lvl1pPr marL="0" indent="0" algn="ctr">
              <a:buNone/>
              <a:defRPr sz="2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optional summary. Remove if not needed.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EB2B0BD-CA2F-72F9-3310-7C62306ED04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392198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A98299-6BD5-007E-C74F-2ED00F0A4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slide with summary box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6FA9E59-D405-67F2-923B-9F1E5A4F93B9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0C18412-6069-B27C-2022-904192E27A4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385C407-2073-3802-7701-4A3FA2D1DBF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8517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406B13-7A85-92DA-832A-0B13F01863F5}"/>
              </a:ext>
            </a:extLst>
          </p:cNvPr>
          <p:cNvGrpSpPr/>
          <p:nvPr userDrawn="1"/>
        </p:nvGrpSpPr>
        <p:grpSpPr>
          <a:xfrm>
            <a:off x="11622555" y="90551"/>
            <a:ext cx="354152" cy="382723"/>
            <a:chOff x="11622555" y="90551"/>
            <a:chExt cx="354152" cy="38272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6C22E7C-9DF2-5421-7530-5B38699F57EF}"/>
                </a:ext>
              </a:extLst>
            </p:cNvPr>
            <p:cNvSpPr/>
            <p:nvPr userDrawn="1"/>
          </p:nvSpPr>
          <p:spPr>
            <a:xfrm>
              <a:off x="11622555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C9614801-983D-0050-43CD-0DD4F04DD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48902" y="122528"/>
              <a:ext cx="323829" cy="318769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FA7ABB2-B072-D6BC-7247-4ABD9499CA5A}"/>
              </a:ext>
            </a:extLst>
          </p:cNvPr>
          <p:cNvSpPr/>
          <p:nvPr userDrawn="1"/>
        </p:nvSpPr>
        <p:spPr>
          <a:xfrm>
            <a:off x="0" y="-22225"/>
            <a:ext cx="12192000" cy="6918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96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Water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LLNL logomark">
            <a:extLst>
              <a:ext uri="{FF2B5EF4-FFF2-40B4-BE49-F238E27FC236}">
                <a16:creationId xmlns:a16="http://schemas.microsoft.com/office/drawing/2014/main" id="{903EF629-36E9-F004-93C3-C780D59974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95062" y="114298"/>
            <a:ext cx="4714244" cy="4672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789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D4CCC-9C90-C7D9-300A-A656736DA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EF61C5-6DE2-1F50-D2DC-03C8F485EE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F9849-8E86-D12A-F3FC-7FF4EFAF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08AB-EC58-4CBE-913E-4AD1F6D76BA8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353B9-5201-9C57-7A67-87719F69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306EB-B6CF-E35A-45F0-B0A64535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75172-E6A6-4130-B561-B89058E26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33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vermorium Ic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7767419-3ADF-2887-9205-A6D520077D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45086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AA8F21-C6B8-8803-25D0-4715B897D1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content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192F1C7-DB28-4F55-9761-795B5E171F61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2EB9DAA-A3BE-12B4-880A-46501E4E06A8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A80BC58F-91B1-57EA-CED4-A1DEA35876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8258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Multi-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66D38BB-8056-B61B-52F8-60F7D548B4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145802"/>
            <a:ext cx="6228693" cy="893732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07D1CCA8-944E-8CE6-8C03-6B24E1A7A5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EB6D10A-2255-D43D-81F9-DC85D8BF7D2C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7B6339F-B871-8677-F912-20F171EE14E0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Graphic 6">
              <a:extLst>
                <a:ext uri="{FF2B5EF4-FFF2-40B4-BE49-F238E27FC236}">
                  <a16:creationId xmlns:a16="http://schemas.microsoft.com/office/drawing/2014/main" id="{8E20766E-F8C0-8A5D-2917-50FD2A6F12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C2A43FE8-62D3-456F-7FAD-F80B08D6A15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870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One-lin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D6243BB-1A0B-F4EC-D8B0-BAFDB08E54A1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rgbClr val="EAF1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chemeClr val="tx1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1807" y="6045585"/>
            <a:ext cx="6228693" cy="27552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8E7A4A-15BE-881A-D85E-180C7CDD75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1807" y="5710031"/>
            <a:ext cx="6228693" cy="29973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5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0677F880-7F53-9A2C-4A1A-3A656A5B31A1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44DB0D0-9F93-469E-320E-13671CB6980D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CEEE6DCD-561B-BFA6-B32E-308CD0ABE450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1A5A724-1DDF-3949-9E8D-06FF184324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4148504"/>
            <a:ext cx="430695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18787"/>
            <a:ext cx="9144000" cy="4232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9" y="1683611"/>
            <a:ext cx="9144000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DCCADD8-BB05-BF76-2392-73E7C323FA28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5BD938E-B952-528D-2A1A-537413FD4E1B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6">
              <a:extLst>
                <a:ext uri="{FF2B5EF4-FFF2-40B4-BE49-F238E27FC236}">
                  <a16:creationId xmlns:a16="http://schemas.microsoft.com/office/drawing/2014/main" id="{6D1FCC57-ED1D-71CE-70FC-8F8D811D2B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D7BCB6EF-FEF6-1E1F-F966-03AA4A64FE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78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 Multi-line Subtitle Joint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6542F7D7-D144-13A5-95F3-BE595396D22D}"/>
              </a:ext>
            </a:extLst>
          </p:cNvPr>
          <p:cNvSpPr/>
          <p:nvPr userDrawn="1"/>
        </p:nvSpPr>
        <p:spPr>
          <a:xfrm>
            <a:off x="87141" y="6447101"/>
            <a:ext cx="1605928" cy="374904"/>
          </a:xfrm>
          <a:prstGeom prst="rect">
            <a:avLst/>
          </a:prstGeom>
          <a:solidFill>
            <a:srgbClr val="EAF1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4C6F16-A438-2589-9430-9388132E1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524000" y="3503524"/>
            <a:ext cx="106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BE1EF58-452F-3843-CE28-9BE2A077680A}"/>
              </a:ext>
            </a:extLst>
          </p:cNvPr>
          <p:cNvSpPr txBox="1"/>
          <p:nvPr userDrawn="1"/>
        </p:nvSpPr>
        <p:spPr>
          <a:xfrm>
            <a:off x="87141" y="6032891"/>
            <a:ext cx="26196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>
                <a:solidFill>
                  <a:srgbClr val="63666A"/>
                </a:solidFill>
                <a:effectLst/>
                <a:latin typeface="Aptos Light" panose="020B0004020202020204" pitchFamily="34" charset="0"/>
              </a:rPr>
              <a:t>Prepared by LLNL under Contract DE-AC52-07NA27344.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24590B9-EEAD-CDBF-281A-18CAE5B6D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33535" y="6045585"/>
            <a:ext cx="5886965" cy="195203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78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Optional organization name</a:t>
            </a:r>
          </a:p>
        </p:txBody>
      </p:sp>
      <p:sp>
        <p:nvSpPr>
          <p:cNvPr id="12" name="Text Placeholder 14">
            <a:extLst>
              <a:ext uri="{FF2B5EF4-FFF2-40B4-BE49-F238E27FC236}">
                <a16:creationId xmlns:a16="http://schemas.microsoft.com/office/drawing/2014/main" id="{E66D38BB-8056-B61B-52F8-60F7D548B4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91807" y="5584038"/>
            <a:ext cx="6228693" cy="455496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300"/>
              </a:spcBef>
              <a:buNone/>
              <a:defRPr sz="1400" b="1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/>
              <a:t>Name, Title | Division SME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F4E51EA-0747-A2FA-CAED-E61AC89965D3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10120291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6CA6951-156C-8875-033B-2B0849F978C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470085" y="5068762"/>
            <a:ext cx="1500209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Joint Logo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3DC4330-0A31-CB8A-47F8-446E9E83C90B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6022181" y="5068762"/>
            <a:ext cx="2290764" cy="51527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LLNL Primary Logo</a:t>
            </a:r>
          </a:p>
        </p:txBody>
      </p:sp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07D1CCA8-944E-8CE6-8C03-6B24E1A7A5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5145802"/>
            <a:ext cx="3867807" cy="48306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500"/>
              </a:spcBef>
              <a:buNone/>
              <a:defRPr sz="2400"/>
            </a:lvl1pPr>
          </a:lstStyle>
          <a:p>
            <a:pPr lvl="0"/>
            <a:r>
              <a:rPr lang="en-US"/>
              <a:t>Optional 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50ED97-7285-AA24-3C15-D276985031F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9"/>
            <a:ext cx="9154510" cy="138559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lang="en-US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Audience or optional subtitle with up to three lines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69688D-DC30-4CC3-F3B5-750F4874AD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5928" y="1683611"/>
            <a:ext cx="10094571" cy="1826351"/>
          </a:xfrm>
          <a:prstGeom prst="rect">
            <a:avLst/>
          </a:prstGeom>
        </p:spPr>
        <p:txBody>
          <a:bodyPr anchor="ctr"/>
          <a:lstStyle>
            <a:lvl1pPr algn="l">
              <a:defRPr sz="5400" b="1" i="0">
                <a:latin typeface="Aptos SemiBold" panose="020B0004020202020204" pitchFamily="34" charset="0"/>
              </a:defRPr>
            </a:lvl1pPr>
          </a:lstStyle>
          <a:p>
            <a:r>
              <a:rPr lang="en-US"/>
              <a:t>Presentation title</a:t>
            </a:r>
            <a:br>
              <a:rPr lang="en-US"/>
            </a:br>
            <a:r>
              <a:rPr lang="en-US"/>
              <a:t>Should not exceed two lines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BE22D1-E58A-5130-A388-4A66556232A7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8386F14-D0C2-02ED-5268-ABF9BBE12B0F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Graphic 6">
              <a:extLst>
                <a:ext uri="{FF2B5EF4-FFF2-40B4-BE49-F238E27FC236}">
                  <a16:creationId xmlns:a16="http://schemas.microsoft.com/office/drawing/2014/main" id="{E78E0EFB-9EB4-5011-8318-1F645C722E6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87E853F0-D96E-721F-CE05-A0B362058E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5328" y="6521450"/>
            <a:ext cx="975700" cy="26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04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F93694-358D-A57A-C9FB-DAE48CCB4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503524"/>
            <a:ext cx="12192000" cy="146131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A9E4A75-D5CC-0F01-2E3B-B2D109E54D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93745" y="1623606"/>
            <a:ext cx="9887615" cy="187991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1" i="0">
                <a:solidFill>
                  <a:srgbClr val="0032A1"/>
                </a:solidFill>
                <a:latin typeface="Aptos SemiBold" panose="020B0004020202020204" pitchFamily="34" charset="0"/>
              </a:defRPr>
            </a:lvl1pPr>
          </a:lstStyle>
          <a:p>
            <a:pPr lvl="0"/>
            <a:r>
              <a:rPr lang="en-US"/>
              <a:t>Optional section text</a:t>
            </a:r>
          </a:p>
          <a:p>
            <a:pPr lvl="0"/>
            <a:r>
              <a:rPr lang="en-US"/>
              <a:t>Can be two lines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AB42CC85-9864-BE96-2E8D-D34502526B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93745" y="3776981"/>
            <a:ext cx="9887615" cy="9144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Section heading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36EF51C-5B28-69A0-4081-D305F8505B73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864211F-02AB-9BFA-B3BC-419B89B787C9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772990ED-6DD0-CFE9-7573-250FE5EFDA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74782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78197-C994-67CF-A88C-31BCCFE041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9470" y="1733384"/>
            <a:ext cx="10614329" cy="4508697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33FBC9-EF00-BABA-8C3D-9A7B4C7AC6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content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214FD3-C327-3FE6-F070-4B63DC3F098D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161D9B-E0ED-6648-03F2-A2570D713627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Graphic 6">
              <a:extLst>
                <a:ext uri="{FF2B5EF4-FFF2-40B4-BE49-F238E27FC236}">
                  <a16:creationId xmlns:a16="http://schemas.microsoft.com/office/drawing/2014/main" id="{8EA23D31-52DF-2E69-A1B9-14117B62F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79494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FBC9-EF00-BABA-8C3D-9A7B4C7AC6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only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2D1DA3A-3EB3-30D9-0FA8-E270E6305994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ED7EF15-B45D-8292-346B-AB7ECAABF705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Graphic 6">
              <a:extLst>
                <a:ext uri="{FF2B5EF4-FFF2-40B4-BE49-F238E27FC236}">
                  <a16:creationId xmlns:a16="http://schemas.microsoft.com/office/drawing/2014/main" id="{8BA73B38-82A8-5E92-72C8-F09315E37E3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356021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97D851A-4359-3F09-9560-90BFF0B578F2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600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7CE74C1-C574-4101-7585-40715520DD5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39470" y="2059189"/>
            <a:ext cx="5280329" cy="418289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8A98299-6BD5-007E-C74F-2ED00F0A4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9470" y="615918"/>
            <a:ext cx="10614329" cy="102572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and comparison slide</a:t>
            </a:r>
            <a:br>
              <a:rPr lang="en-US"/>
            </a:br>
            <a:r>
              <a:rPr lang="en-US"/>
              <a:t>Title can be two lines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4B03EA-6C6D-C3DC-CDA3-18CA43E1174F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FB949A9-B85D-4814-F862-030F85A23C7C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4" name="Graphic 6">
              <a:extLst>
                <a:ext uri="{FF2B5EF4-FFF2-40B4-BE49-F238E27FC236}">
                  <a16:creationId xmlns:a16="http://schemas.microsoft.com/office/drawing/2014/main" id="{54AD4CFA-B407-0A32-9EB6-77A0F75177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28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39AC7-FFA7-29D4-C18D-034BF13E0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D2A6D1-4E1F-9177-6043-4FD9871EF62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9470" y="2059189"/>
            <a:ext cx="3932237" cy="380186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defRPr/>
            </a:lvl1pPr>
            <a:lvl2pPr>
              <a:lnSpc>
                <a:spcPct val="100000"/>
              </a:lnSpc>
              <a:spcBef>
                <a:spcPts val="500"/>
              </a:spcBef>
              <a:defRPr sz="2400"/>
            </a:lvl2pPr>
            <a:lvl3pPr>
              <a:lnSpc>
                <a:spcPct val="100000"/>
              </a:lnSpc>
              <a:defRPr/>
            </a:lvl3pPr>
          </a:lstStyle>
          <a:p>
            <a:pPr lvl="0"/>
            <a:r>
              <a:rPr lang="en-US"/>
              <a:t>Click to edit Level 1 bullet</a:t>
            </a:r>
          </a:p>
          <a:p>
            <a:pPr lvl="0"/>
            <a:r>
              <a:rPr lang="en-US"/>
              <a:t>Additional Level 1 bullet </a:t>
            </a:r>
          </a:p>
          <a:p>
            <a:pPr lvl="1"/>
            <a:r>
              <a:rPr lang="en-US"/>
              <a:t>Second level bullet</a:t>
            </a:r>
          </a:p>
          <a:p>
            <a:pPr lvl="2"/>
            <a:r>
              <a:rPr lang="en-US"/>
              <a:t>Third level bullet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E6A7522E-6D5F-889A-AD0D-BC092605091E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739470" y="716957"/>
            <a:ext cx="3932237" cy="96230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>
                <a:solidFill>
                  <a:srgbClr val="0032A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Content and image slide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C80D677-25A9-E52D-0927-94008A0E2555}"/>
              </a:ext>
            </a:extLst>
          </p:cNvPr>
          <p:cNvGrpSpPr/>
          <p:nvPr userDrawn="1"/>
        </p:nvGrpSpPr>
        <p:grpSpPr>
          <a:xfrm>
            <a:off x="11574492" y="90551"/>
            <a:ext cx="443927" cy="395222"/>
            <a:chOff x="10830498" y="90551"/>
            <a:chExt cx="443927" cy="395222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815EBAF-4AA8-68C6-1238-80FAC84A5954}"/>
                </a:ext>
              </a:extLst>
            </p:cNvPr>
            <p:cNvSpPr/>
            <p:nvPr userDrawn="1"/>
          </p:nvSpPr>
          <p:spPr>
            <a:xfrm>
              <a:off x="10876430" y="90551"/>
              <a:ext cx="354152" cy="382723"/>
            </a:xfrm>
            <a:prstGeom prst="rect">
              <a:avLst/>
            </a:prstGeom>
            <a:solidFill>
              <a:srgbClr val="0032A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Graphic 6">
              <a:extLst>
                <a:ext uri="{FF2B5EF4-FFF2-40B4-BE49-F238E27FC236}">
                  <a16:creationId xmlns:a16="http://schemas.microsoft.com/office/drawing/2014/main" id="{CE1005F3-A568-C6C2-27BC-CE21D259A9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49943" b="48616"/>
            <a:stretch/>
          </p:blipFill>
          <p:spPr>
            <a:xfrm>
              <a:off x="10830498" y="95414"/>
              <a:ext cx="443927" cy="390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095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D6F184-D98A-76A1-D3A3-6220CD592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7667" y="6383633"/>
            <a:ext cx="12199667" cy="501839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FF9AD165-772F-EC00-FCE9-651F03CD8A55}"/>
              </a:ext>
            </a:extLst>
          </p:cNvPr>
          <p:cNvSpPr txBox="1">
            <a:spLocks/>
          </p:cNvSpPr>
          <p:nvPr userDrawn="1"/>
        </p:nvSpPr>
        <p:spPr>
          <a:xfrm>
            <a:off x="11082131" y="6515434"/>
            <a:ext cx="975332" cy="257361"/>
          </a:xfrm>
          <a:prstGeom prst="rect">
            <a:avLst/>
          </a:prstGeom>
        </p:spPr>
        <p:txBody>
          <a:bodyPr rIns="4572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8C8516-CBB0-4BEF-BA7F-65371927869A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532A0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Calibri" panose="020F050202020403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532A0"/>
              </a:solidFill>
              <a:effectLst/>
              <a:uLnTx/>
              <a:uFillTx/>
              <a:latin typeface="Aptos" panose="020B000402020202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D88313-0A9D-F699-01E9-023C12C3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3193"/>
            <a:ext cx="12192000" cy="135721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6AFA23F-FEE1-1DA4-1DDD-8AB326D81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7622" y="122528"/>
            <a:ext cx="1041925" cy="98345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551A2E-D8B5-88F1-6C7A-F6D05C3BC2D5}"/>
              </a:ext>
            </a:extLst>
          </p:cNvPr>
          <p:cNvSpPr txBox="1"/>
          <p:nvPr userDrawn="1"/>
        </p:nvSpPr>
        <p:spPr>
          <a:xfrm>
            <a:off x="1750786" y="6536424"/>
            <a:ext cx="1423033" cy="25736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rPr>
              <a:t>LLNL-PRES-2003532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997AF6-180B-90C4-1FCF-46A9832F4561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4" t="11610" r="5288" b="21429"/>
          <a:stretch/>
        </p:blipFill>
        <p:spPr>
          <a:xfrm>
            <a:off x="111125" y="6486525"/>
            <a:ext cx="1505124" cy="3072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959E4C-0B40-E11F-C73B-1542B31B37F9}"/>
              </a:ext>
            </a:extLst>
          </p:cNvPr>
          <p:cNvSpPr txBox="1"/>
          <p:nvPr userDrawn="1"/>
        </p:nvSpPr>
        <p:spPr>
          <a:xfrm>
            <a:off x="469806" y="-1652398"/>
            <a:ext cx="177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Secondary colors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E7451D-7E0B-7E91-EA0B-DBF5AA8773AF}"/>
              </a:ext>
            </a:extLst>
          </p:cNvPr>
          <p:cNvSpPr txBox="1"/>
          <p:nvPr userDrawn="1"/>
        </p:nvSpPr>
        <p:spPr>
          <a:xfrm>
            <a:off x="716347" y="-665551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Primary colors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E0D5BE-76E4-60BB-30F4-339A39ECBA60}"/>
              </a:ext>
            </a:extLst>
          </p:cNvPr>
          <p:cNvSpPr/>
          <p:nvPr userDrawn="1"/>
        </p:nvSpPr>
        <p:spPr>
          <a:xfrm>
            <a:off x="2498958" y="-1807534"/>
            <a:ext cx="679605" cy="679605"/>
          </a:xfrm>
          <a:prstGeom prst="rect">
            <a:avLst/>
          </a:prstGeom>
          <a:solidFill>
            <a:srgbClr val="9D0C0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28C5647-1017-7BF3-20C9-F6973980A515}"/>
              </a:ext>
            </a:extLst>
          </p:cNvPr>
          <p:cNvSpPr/>
          <p:nvPr userDrawn="1"/>
        </p:nvSpPr>
        <p:spPr>
          <a:xfrm>
            <a:off x="4362240" y="-1807534"/>
            <a:ext cx="679605" cy="679605"/>
          </a:xfrm>
          <a:prstGeom prst="rect">
            <a:avLst/>
          </a:prstGeom>
          <a:solidFill>
            <a:srgbClr val="FF79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73925-972A-A7EB-0DA3-4307F45B33E5}"/>
              </a:ext>
            </a:extLst>
          </p:cNvPr>
          <p:cNvSpPr>
            <a:spLocks/>
          </p:cNvSpPr>
          <p:nvPr userDrawn="1"/>
        </p:nvSpPr>
        <p:spPr>
          <a:xfrm>
            <a:off x="6225564" y="-1807534"/>
            <a:ext cx="679605" cy="679605"/>
          </a:xfrm>
          <a:prstGeom prst="rect">
            <a:avLst/>
          </a:prstGeom>
          <a:solidFill>
            <a:srgbClr val="84C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C6D589-70CA-D5E6-9ADC-2B66BFA18A99}"/>
              </a:ext>
            </a:extLst>
          </p:cNvPr>
          <p:cNvSpPr>
            <a:spLocks/>
          </p:cNvSpPr>
          <p:nvPr userDrawn="1"/>
        </p:nvSpPr>
        <p:spPr>
          <a:xfrm>
            <a:off x="5293902" y="-1807534"/>
            <a:ext cx="679605" cy="67960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>
              <a:latin typeface="Aptos Display" panose="020B00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470D093-72F0-FEEA-18FB-51F93411D07A}"/>
              </a:ext>
            </a:extLst>
          </p:cNvPr>
          <p:cNvSpPr>
            <a:spLocks noChangeAspect="1"/>
          </p:cNvSpPr>
          <p:nvPr userDrawn="1"/>
        </p:nvSpPr>
        <p:spPr>
          <a:xfrm>
            <a:off x="3424761" y="-823131"/>
            <a:ext cx="679428" cy="679605"/>
          </a:xfrm>
          <a:prstGeom prst="rect">
            <a:avLst/>
          </a:prstGeom>
          <a:solidFill>
            <a:srgbClr val="001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B3D9189-C597-53D9-85BF-96B774A10E3A}"/>
              </a:ext>
            </a:extLst>
          </p:cNvPr>
          <p:cNvSpPr>
            <a:spLocks noChangeAspect="1"/>
          </p:cNvSpPr>
          <p:nvPr userDrawn="1"/>
        </p:nvSpPr>
        <p:spPr>
          <a:xfrm>
            <a:off x="2490769" y="-823131"/>
            <a:ext cx="679428" cy="679605"/>
          </a:xfrm>
          <a:prstGeom prst="rect">
            <a:avLst/>
          </a:prstGeom>
          <a:solidFill>
            <a:srgbClr val="0032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038435-6BF1-5F0E-3BAB-57AFC315DFDB}"/>
              </a:ext>
            </a:extLst>
          </p:cNvPr>
          <p:cNvSpPr>
            <a:spLocks noChangeAspect="1"/>
          </p:cNvSpPr>
          <p:nvPr userDrawn="1"/>
        </p:nvSpPr>
        <p:spPr>
          <a:xfrm>
            <a:off x="4367119" y="-823131"/>
            <a:ext cx="679428" cy="679605"/>
          </a:xfrm>
          <a:prstGeom prst="rect">
            <a:avLst/>
          </a:prstGeom>
          <a:solidFill>
            <a:srgbClr val="33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96D5522-A6C5-EBCB-F43F-098B7950B145}"/>
              </a:ext>
            </a:extLst>
          </p:cNvPr>
          <p:cNvSpPr>
            <a:spLocks noChangeAspect="1"/>
          </p:cNvSpPr>
          <p:nvPr userDrawn="1"/>
        </p:nvSpPr>
        <p:spPr>
          <a:xfrm>
            <a:off x="5301111" y="-823131"/>
            <a:ext cx="679428" cy="679605"/>
          </a:xfrm>
          <a:prstGeom prst="rect">
            <a:avLst/>
          </a:prstGeom>
          <a:solidFill>
            <a:srgbClr val="EAF0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91CB4B-47EC-F4B9-9E72-4430825A4596}"/>
              </a:ext>
            </a:extLst>
          </p:cNvPr>
          <p:cNvSpPr>
            <a:spLocks noChangeAspect="1"/>
          </p:cNvSpPr>
          <p:nvPr userDrawn="1"/>
        </p:nvSpPr>
        <p:spPr>
          <a:xfrm>
            <a:off x="6235103" y="-823131"/>
            <a:ext cx="679428" cy="679605"/>
          </a:xfrm>
          <a:prstGeom prst="rect">
            <a:avLst/>
          </a:prstGeom>
          <a:solidFill>
            <a:srgbClr val="A9A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71AE23-E2AD-B1B7-6FA7-B2FDDC470464}"/>
              </a:ext>
            </a:extLst>
          </p:cNvPr>
          <p:cNvSpPr>
            <a:spLocks noChangeAspect="1"/>
          </p:cNvSpPr>
          <p:nvPr userDrawn="1"/>
        </p:nvSpPr>
        <p:spPr>
          <a:xfrm>
            <a:off x="7169095" y="-823131"/>
            <a:ext cx="679428" cy="679605"/>
          </a:xfrm>
          <a:prstGeom prst="rect">
            <a:avLst/>
          </a:prstGeom>
          <a:solidFill>
            <a:srgbClr val="6E6E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ABE289-2E64-A404-121A-62D28018A7BD}"/>
              </a:ext>
            </a:extLst>
          </p:cNvPr>
          <p:cNvSpPr/>
          <p:nvPr userDrawn="1"/>
        </p:nvSpPr>
        <p:spPr>
          <a:xfrm>
            <a:off x="3430577" y="-1807534"/>
            <a:ext cx="679605" cy="679605"/>
          </a:xfrm>
          <a:prstGeom prst="rect">
            <a:avLst/>
          </a:prstGeom>
          <a:solidFill>
            <a:srgbClr val="B40F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DA244F8-9F2C-1D7C-7F4D-1D5CC47C377A}"/>
              </a:ext>
            </a:extLst>
          </p:cNvPr>
          <p:cNvSpPr/>
          <p:nvPr userDrawn="1"/>
        </p:nvSpPr>
        <p:spPr>
          <a:xfrm>
            <a:off x="7157226" y="-1807534"/>
            <a:ext cx="679605" cy="679605"/>
          </a:xfrm>
          <a:prstGeom prst="rect">
            <a:avLst/>
          </a:prstGeom>
          <a:solidFill>
            <a:srgbClr val="00A5B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CBF98ED-2FAD-F9AF-C5CE-962954EAE6F9}"/>
              </a:ext>
            </a:extLst>
          </p:cNvPr>
          <p:cNvSpPr/>
          <p:nvPr userDrawn="1"/>
        </p:nvSpPr>
        <p:spPr>
          <a:xfrm>
            <a:off x="8088888" y="-1807534"/>
            <a:ext cx="679605" cy="679605"/>
          </a:xfrm>
          <a:prstGeom prst="rect">
            <a:avLst/>
          </a:prstGeom>
          <a:solidFill>
            <a:srgbClr val="4B008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4C00F2-DAA0-BF14-6AC5-A85947B03605}"/>
              </a:ext>
            </a:extLst>
          </p:cNvPr>
          <p:cNvSpPr>
            <a:spLocks noChangeAspect="1"/>
          </p:cNvSpPr>
          <p:nvPr userDrawn="1"/>
        </p:nvSpPr>
        <p:spPr>
          <a:xfrm>
            <a:off x="8118543" y="-823131"/>
            <a:ext cx="679428" cy="679605"/>
          </a:xfrm>
          <a:prstGeom prst="rect">
            <a:avLst/>
          </a:prstGeom>
          <a:solidFill>
            <a:srgbClr val="FCB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CBB6D2-C908-7C4F-EFF9-0F9BE7C96D98}"/>
              </a:ext>
            </a:extLst>
          </p:cNvPr>
          <p:cNvSpPr txBox="1"/>
          <p:nvPr userDrawn="1"/>
        </p:nvSpPr>
        <p:spPr>
          <a:xfrm>
            <a:off x="3382444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Elemental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Navy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001E62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F7AF79-99AD-EF3A-AEBF-02EC7D405413}"/>
              </a:ext>
            </a:extLst>
          </p:cNvPr>
          <p:cNvSpPr txBox="1"/>
          <p:nvPr userDrawn="1"/>
        </p:nvSpPr>
        <p:spPr>
          <a:xfrm>
            <a:off x="2448452" y="-733839"/>
            <a:ext cx="7640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Impact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(Lab) Blue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#0032a1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9FB10BD-EC4E-AD99-DF93-0031CAE62128}"/>
              </a:ext>
            </a:extLst>
          </p:cNvPr>
          <p:cNvSpPr txBox="1"/>
          <p:nvPr userDrawn="1"/>
        </p:nvSpPr>
        <p:spPr>
          <a:xfrm>
            <a:off x="4360061" y="-733839"/>
            <a:ext cx="6952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Energetic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Azure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#3366CC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DAD7D3-FB35-2D1F-E87B-768FBC6980D1}"/>
              </a:ext>
            </a:extLst>
          </p:cNvPr>
          <p:cNvSpPr txBox="1"/>
          <p:nvPr userDrawn="1"/>
        </p:nvSpPr>
        <p:spPr>
          <a:xfrm>
            <a:off x="5169207" y="-733839"/>
            <a:ext cx="93861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Livermorium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Ice</a:t>
            </a:r>
            <a:endParaRPr lang="en-US" sz="900" b="0" i="0" dirty="0">
              <a:solidFill>
                <a:schemeClr val="tx1"/>
              </a:solidFill>
              <a:effectLst/>
              <a:latin typeface="Aptos" panose="020B0004020202020204" pitchFamily="34" charset="0"/>
            </a:endParaRPr>
          </a:p>
          <a:p>
            <a:pPr algn="ctr"/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eaf0fb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DF0C0BC-D896-A401-AAC4-EE91E9B12C8E}"/>
              </a:ext>
            </a:extLst>
          </p:cNvPr>
          <p:cNvSpPr txBox="1"/>
          <p:nvPr userDrawn="1"/>
        </p:nvSpPr>
        <p:spPr>
          <a:xfrm>
            <a:off x="6243880" y="-713663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Carbon 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Gray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#a9aabc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DBC23D-583C-AFAB-1853-85EAFB10D8DB}"/>
              </a:ext>
            </a:extLst>
          </p:cNvPr>
          <p:cNvSpPr txBox="1"/>
          <p:nvPr userDrawn="1"/>
        </p:nvSpPr>
        <p:spPr>
          <a:xfrm>
            <a:off x="7179546" y="-713664"/>
            <a:ext cx="66897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Quantum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Slate</a:t>
            </a:r>
          </a:p>
          <a:p>
            <a:pPr algn="ctr"/>
            <a:r>
              <a:rPr lang="en-US" sz="900" i="0" dirty="0">
                <a:solidFill>
                  <a:srgbClr val="FFFFFF"/>
                </a:solidFill>
                <a:effectLst/>
                <a:latin typeface="Aptos" panose="020B0004020202020204" pitchFamily="34" charset="0"/>
              </a:rPr>
              <a:t>#6e6e7c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741003F-A5C7-1A1F-FCEA-0CC45DBBA0F3}"/>
              </a:ext>
            </a:extLst>
          </p:cNvPr>
          <p:cNvSpPr txBox="1"/>
          <p:nvPr userDrawn="1"/>
        </p:nvSpPr>
        <p:spPr>
          <a:xfrm>
            <a:off x="8081022" y="-713664"/>
            <a:ext cx="75447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Innovation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i="0" dirty="0">
                <a:solidFill>
                  <a:schemeClr val="tx1"/>
                </a:solidFill>
                <a:effectLst/>
                <a:latin typeface="Aptos" panose="020B0004020202020204" pitchFamily="34" charset="0"/>
              </a:rPr>
              <a:t>#</a:t>
            </a:r>
            <a:r>
              <a:rPr lang="en-US" sz="900" i="0" dirty="0">
                <a:effectLst/>
                <a:latin typeface="Aptos" panose="020B0004020202020204" pitchFamily="34" charset="0"/>
              </a:rPr>
              <a:t>fcb317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18BF93-7C34-E7D3-3B00-E87D36B0803F}"/>
              </a:ext>
            </a:extLst>
          </p:cNvPr>
          <p:cNvSpPr txBox="1"/>
          <p:nvPr userDrawn="1"/>
        </p:nvSpPr>
        <p:spPr>
          <a:xfrm>
            <a:off x="2498958" y="-1701414"/>
            <a:ext cx="6712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Research Red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#9d0c0c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B37A5C-1BD6-BD93-866F-F3DC930A6348}"/>
              </a:ext>
            </a:extLst>
          </p:cNvPr>
          <p:cNvSpPr txBox="1"/>
          <p:nvPr userDrawn="1"/>
        </p:nvSpPr>
        <p:spPr>
          <a:xfrm>
            <a:off x="3323492" y="-1701414"/>
            <a:ext cx="898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Performance Pink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#b40f64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3F6CF33-72EA-84E9-EF88-0D5CF566B395}"/>
              </a:ext>
            </a:extLst>
          </p:cNvPr>
          <p:cNvSpPr txBox="1"/>
          <p:nvPr userDrawn="1"/>
        </p:nvSpPr>
        <p:spPr>
          <a:xfrm>
            <a:off x="4360061" y="-1701414"/>
            <a:ext cx="67483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Algorithm Orange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#ff7900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C23073A-1142-A88B-30BA-516E2B99FDCC}"/>
              </a:ext>
            </a:extLst>
          </p:cNvPr>
          <p:cNvSpPr txBox="1"/>
          <p:nvPr userDrawn="1"/>
        </p:nvSpPr>
        <p:spPr>
          <a:xfrm>
            <a:off x="5286950" y="-1701414"/>
            <a:ext cx="71114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Solar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Yellow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#ffd900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FFF46EA-2247-0672-B0F2-72BDABBFEAFC}"/>
              </a:ext>
            </a:extLst>
          </p:cNvPr>
          <p:cNvSpPr txBox="1"/>
          <p:nvPr userDrawn="1"/>
        </p:nvSpPr>
        <p:spPr>
          <a:xfrm>
            <a:off x="6243880" y="-1701414"/>
            <a:ext cx="67942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Gamma Green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#84c342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B48578C-A2C1-33C7-A608-29A6AF95A044}"/>
              </a:ext>
            </a:extLst>
          </p:cNvPr>
          <p:cNvSpPr txBox="1"/>
          <p:nvPr userDrawn="1"/>
        </p:nvSpPr>
        <p:spPr>
          <a:xfrm>
            <a:off x="7179546" y="-1701414"/>
            <a:ext cx="6794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effectLst/>
                <a:latin typeface="Aptos" panose="020B0004020202020204" pitchFamily="34" charset="0"/>
              </a:rPr>
              <a:t>Extreme Turquoise</a:t>
            </a:r>
          </a:p>
          <a:p>
            <a:pPr algn="ctr"/>
            <a:r>
              <a:rPr lang="en-US" sz="900" i="0" dirty="0">
                <a:effectLst/>
                <a:latin typeface="Aptos" panose="020B0004020202020204" pitchFamily="34" charset="0"/>
              </a:rPr>
              <a:t>#00a5b8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4DCED45-5CA0-272F-02B2-18978BDB293C}"/>
              </a:ext>
            </a:extLst>
          </p:cNvPr>
          <p:cNvSpPr txBox="1"/>
          <p:nvPr userDrawn="1"/>
        </p:nvSpPr>
        <p:spPr>
          <a:xfrm>
            <a:off x="8043502" y="-1701414"/>
            <a:ext cx="75446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i="0" dirty="0">
                <a:solidFill>
                  <a:schemeClr val="bg1"/>
                </a:solidFill>
                <a:effectLst/>
                <a:latin typeface="Helvetica" pitchFamily="2" charset="0"/>
              </a:rPr>
              <a:t>Inspiration Indigo</a:t>
            </a:r>
          </a:p>
          <a:p>
            <a:pPr algn="ctr"/>
            <a:r>
              <a:rPr lang="en-US" sz="900" i="0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#4b0082</a:t>
            </a:r>
          </a:p>
        </p:txBody>
      </p:sp>
    </p:spTree>
    <p:extLst>
      <p:ext uri="{BB962C8B-B14F-4D97-AF65-F5344CB8AC3E}">
        <p14:creationId xmlns:p14="http://schemas.microsoft.com/office/powerpoint/2010/main" val="180378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532A0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088">
          <p15:clr>
            <a:srgbClr val="F26B43"/>
          </p15:clr>
        </p15:guide>
        <p15:guide id="5" orient="horz" pos="4200">
          <p15:clr>
            <a:srgbClr val="F26B43"/>
          </p15:clr>
        </p15:guide>
        <p15:guide id="6" orient="horz" pos="4224">
          <p15:clr>
            <a:srgbClr val="F26B43"/>
          </p15:clr>
        </p15:guide>
        <p15:guide id="7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C82D7-9232-B3E7-112D-FE71BFB2D0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LC NAS Services </a:t>
            </a:r>
            <a:br>
              <a:rPr lang="en-US" dirty="0"/>
            </a:br>
            <a:r>
              <a:rPr lang="en-US" dirty="0"/>
              <a:t>March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DCA15C-ABDB-4481-2CA3-4274FE1A9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Dave Fox, LC Systems Administration Group</a:t>
            </a:r>
          </a:p>
        </p:txBody>
      </p:sp>
    </p:spTree>
    <p:extLst>
      <p:ext uri="{BB962C8B-B14F-4D97-AF65-F5344CB8AC3E}">
        <p14:creationId xmlns:p14="http://schemas.microsoft.com/office/powerpoint/2010/main" val="276169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7E414A-EC0A-5863-8A1A-438BF6D5A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628" y="2506395"/>
            <a:ext cx="7631532" cy="3619891"/>
          </a:xfrm>
        </p:spPr>
        <p:txBody>
          <a:bodyPr/>
          <a:lstStyle/>
          <a:p>
            <a:r>
              <a:rPr lang="en-US" dirty="0"/>
              <a:t>SCF and RZ Vast system</a:t>
            </a:r>
          </a:p>
          <a:p>
            <a:r>
              <a:rPr lang="en-US" dirty="0"/>
              <a:t>Vast DB</a:t>
            </a:r>
          </a:p>
          <a:p>
            <a:r>
              <a:rPr lang="en-US" dirty="0"/>
              <a:t>LC’s S3 service</a:t>
            </a:r>
          </a:p>
          <a:p>
            <a:r>
              <a:rPr lang="en-US" dirty="0"/>
              <a:t>Refresh of /</a:t>
            </a:r>
            <a:r>
              <a:rPr lang="en-US" dirty="0" err="1"/>
              <a:t>usr</a:t>
            </a:r>
            <a:r>
              <a:rPr lang="en-US" dirty="0"/>
              <a:t>/workspace servers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48031B-548A-017F-0567-DE0EB2C3B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0" y="615918"/>
            <a:ext cx="10614329" cy="590713"/>
          </a:xfrm>
        </p:spPr>
        <p:txBody>
          <a:bodyPr/>
          <a:lstStyle/>
          <a:p>
            <a:r>
              <a:rPr lang="en-US" dirty="0"/>
              <a:t>New and Update Storage Services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7CD549-66B4-4682-4C50-AE275AAD82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5764" y="2288410"/>
            <a:ext cx="2004527" cy="5802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20B849-B0E5-8845-372A-E35605E68977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148" y="2300019"/>
            <a:ext cx="1216678" cy="10353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6CE910-E661-B2DC-C4F6-873AEA060F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9441" y="3266490"/>
            <a:ext cx="1127885" cy="12970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FEB333-93CB-EAAC-16EC-F785B329626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90437" y="1319055"/>
            <a:ext cx="6978613" cy="3894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261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93D6F7-C193-4381-4935-AB30D232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70" y="1461156"/>
            <a:ext cx="10614329" cy="4780926"/>
          </a:xfrm>
        </p:spPr>
        <p:txBody>
          <a:bodyPr/>
          <a:lstStyle/>
          <a:p>
            <a:r>
              <a:rPr lang="en-US" dirty="0"/>
              <a:t>CZ / RZ Vast</a:t>
            </a:r>
          </a:p>
          <a:p>
            <a:pPr lvl="1"/>
            <a:r>
              <a:rPr lang="en-US" dirty="0"/>
              <a:t>One set of servers</a:t>
            </a:r>
          </a:p>
          <a:p>
            <a:pPr lvl="2"/>
            <a:r>
              <a:rPr lang="en-US" dirty="0"/>
              <a:t>16 </a:t>
            </a:r>
            <a:r>
              <a:rPr lang="en-US" dirty="0" err="1"/>
              <a:t>Cnodes</a:t>
            </a:r>
            <a:r>
              <a:rPr lang="en-US" dirty="0"/>
              <a:t> - client connections – 100Gb Ethernet</a:t>
            </a:r>
          </a:p>
          <a:p>
            <a:pPr lvl="2"/>
            <a:r>
              <a:rPr lang="en-US" dirty="0"/>
              <a:t>14 </a:t>
            </a:r>
            <a:r>
              <a:rPr lang="en-US" dirty="0" err="1"/>
              <a:t>Dnodes</a:t>
            </a:r>
            <a:r>
              <a:rPr lang="en-US" dirty="0"/>
              <a:t> – data storage – 44 16TB SSD per HA node pair</a:t>
            </a:r>
          </a:p>
          <a:p>
            <a:pPr lvl="1"/>
            <a:r>
              <a:rPr lang="en-US" b="1" dirty="0"/>
              <a:t>NEW</a:t>
            </a:r>
            <a:r>
              <a:rPr lang="en-US" dirty="0"/>
              <a:t> - RZ /p/vast1 just deployed last week ~ 1 PB</a:t>
            </a:r>
          </a:p>
          <a:p>
            <a:r>
              <a:rPr lang="en-US" dirty="0"/>
              <a:t>SCF Vast ~ </a:t>
            </a:r>
            <a:r>
              <a:rPr lang="en-US"/>
              <a:t>2 PB</a:t>
            </a:r>
            <a:endParaRPr lang="en-US" dirty="0"/>
          </a:p>
          <a:p>
            <a:pPr lvl="1"/>
            <a:r>
              <a:rPr lang="en-US" dirty="0"/>
              <a:t>24 </a:t>
            </a:r>
            <a:r>
              <a:rPr lang="en-US" dirty="0" err="1"/>
              <a:t>Cnodes</a:t>
            </a:r>
            <a:r>
              <a:rPr lang="en-US" dirty="0"/>
              <a:t> – client connections – 100Gb Ethernet</a:t>
            </a:r>
          </a:p>
          <a:p>
            <a:pPr lvl="1"/>
            <a:r>
              <a:rPr lang="en-US" dirty="0"/>
              <a:t>24 </a:t>
            </a:r>
            <a:r>
              <a:rPr lang="en-US" dirty="0" err="1"/>
              <a:t>Dnodes</a:t>
            </a:r>
            <a:r>
              <a:rPr lang="en-US" dirty="0"/>
              <a:t> – data storage – 11 16TB SSD per HA node pair</a:t>
            </a:r>
          </a:p>
          <a:p>
            <a:r>
              <a:rPr lang="en-US" dirty="0"/>
              <a:t>Default quota the same for all systems, 20TB and 1M files.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22FA7C-48AC-57C5-3477-1150E9E90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0" y="615918"/>
            <a:ext cx="10614329" cy="590713"/>
          </a:xfrm>
        </p:spPr>
        <p:txBody>
          <a:bodyPr/>
          <a:lstStyle/>
          <a:p>
            <a:r>
              <a:rPr lang="en-US" dirty="0"/>
              <a:t>Vast Systems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93A6AB-C070-B796-C3D1-0975E0E3DD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434" y="1647387"/>
            <a:ext cx="2004527" cy="5802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25654A-E5D0-95B1-D7AE-EBCB43FDA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433" y="2205154"/>
            <a:ext cx="2004527" cy="5802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B828951-A34B-882D-C256-82280F979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1433" y="2807746"/>
            <a:ext cx="2004527" cy="58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143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20680-2DEE-D92C-4901-3CB47157E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D68FDF-85DB-1AA5-792F-1EAB03A0C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70" y="1461156"/>
            <a:ext cx="10614329" cy="4780926"/>
          </a:xfrm>
        </p:spPr>
        <p:txBody>
          <a:bodyPr/>
          <a:lstStyle/>
          <a:p>
            <a:r>
              <a:rPr lang="en-US" dirty="0"/>
              <a:t>Vast – more than just a storage server, they are delivering numerous data services.</a:t>
            </a:r>
          </a:p>
          <a:p>
            <a:r>
              <a:rPr lang="en-US" dirty="0"/>
              <a:t>The </a:t>
            </a:r>
            <a:r>
              <a:rPr lang="en-US" dirty="0" err="1"/>
              <a:t>VastDB</a:t>
            </a:r>
            <a:r>
              <a:rPr lang="en-US" dirty="0"/>
              <a:t> interface is a SQL like interface to tables of data uploaded to the system.  Not the normal POSIX files.</a:t>
            </a:r>
          </a:p>
          <a:p>
            <a:r>
              <a:rPr lang="en-US" dirty="0"/>
              <a:t>Queries can be made with Python or Trino (open-source parallel query engine) - </a:t>
            </a:r>
            <a:r>
              <a:rPr lang="en-US" sz="2800" dirty="0"/>
              <a:t>Center for Predictive </a:t>
            </a:r>
            <a:r>
              <a:rPr lang="en-US" sz="2800" dirty="0" err="1"/>
              <a:t>Bioresilience</a:t>
            </a:r>
            <a:endParaRPr lang="en-US" dirty="0"/>
          </a:p>
          <a:p>
            <a:r>
              <a:rPr lang="en-US" dirty="0"/>
              <a:t>Also testing S3 on Vast</a:t>
            </a:r>
          </a:p>
          <a:p>
            <a:r>
              <a:rPr lang="en-US" dirty="0"/>
              <a:t>Let us know if you have any possible use cases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CB7B91-11EB-E92B-5B39-9A5D78C29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0" y="615918"/>
            <a:ext cx="10614329" cy="590713"/>
          </a:xfrm>
        </p:spPr>
        <p:txBody>
          <a:bodyPr/>
          <a:lstStyle/>
          <a:p>
            <a:r>
              <a:rPr lang="en-US" dirty="0"/>
              <a:t>Vast DB</a:t>
            </a:r>
          </a:p>
        </p:txBody>
      </p:sp>
      <p:pic>
        <p:nvPicPr>
          <p:cNvPr id="5" name="Graphic 4" descr="Database with solid fill">
            <a:extLst>
              <a:ext uri="{FF2B5EF4-FFF2-40B4-BE49-F238E27FC236}">
                <a16:creationId xmlns:a16="http://schemas.microsoft.com/office/drawing/2014/main" id="{50E441E0-0E22-310E-AF1D-B4F749A2F8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39399" y="4602637"/>
            <a:ext cx="914400" cy="914400"/>
          </a:xfrm>
          <a:prstGeom prst="rect">
            <a:avLst/>
          </a:prstGeom>
        </p:spPr>
      </p:pic>
      <p:pic>
        <p:nvPicPr>
          <p:cNvPr id="7" name="Graphic 6" descr="Transfer with solid fill">
            <a:extLst>
              <a:ext uri="{FF2B5EF4-FFF2-40B4-BE49-F238E27FC236}">
                <a16:creationId xmlns:a16="http://schemas.microsoft.com/office/drawing/2014/main" id="{7A5A655C-6FC2-82C9-3EED-8B1DAE3BF3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4999" y="4602637"/>
            <a:ext cx="914400" cy="914400"/>
          </a:xfrm>
          <a:prstGeom prst="rect">
            <a:avLst/>
          </a:prstGeom>
        </p:spPr>
      </p:pic>
      <p:pic>
        <p:nvPicPr>
          <p:cNvPr id="9" name="Graphic 8" descr="Cmd Terminal with solid fill">
            <a:extLst>
              <a:ext uri="{FF2B5EF4-FFF2-40B4-BE49-F238E27FC236}">
                <a16:creationId xmlns:a16="http://schemas.microsoft.com/office/drawing/2014/main" id="{93566E0E-A231-FB6B-5F6D-B22C37A748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42256" y="46026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97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1285">
            <a:extLst>
              <a:ext uri="{FF2B5EF4-FFF2-40B4-BE49-F238E27FC236}">
                <a16:creationId xmlns:a16="http://schemas.microsoft.com/office/drawing/2014/main" id="{04B39080-C002-3458-40FF-2238A75C60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21551" y="4788815"/>
            <a:ext cx="4138755" cy="9428"/>
          </a:xfrm>
          <a:prstGeom prst="line">
            <a:avLst/>
          </a:prstGeom>
          <a:ln w="19050" cap="flat" cmpd="sng" algn="ctr">
            <a:solidFill>
              <a:schemeClr val="accent6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A9A581-CD29-470C-D197-0DB7F3CF4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288" y="969793"/>
            <a:ext cx="11190673" cy="3219087"/>
          </a:xfrm>
        </p:spPr>
        <p:txBody>
          <a:bodyPr/>
          <a:lstStyle/>
          <a:p>
            <a:r>
              <a:rPr lang="en-US" sz="2400" dirty="0"/>
              <a:t>Amazon S3 compatible storage service deployed with the Persistent Data Services environment (see Learn more at: hpc.llnl.gov/cloud).</a:t>
            </a:r>
          </a:p>
          <a:p>
            <a:r>
              <a:rPr lang="en-US" sz="2400" dirty="0"/>
              <a:t>Available in CZ, RZ, SCF.</a:t>
            </a:r>
          </a:p>
          <a:p>
            <a:r>
              <a:rPr lang="en-US" sz="2400" dirty="0"/>
              <a:t>Open side is now enabled to allow S3 access from outside of LC, enables movement of data in/out of LC (</a:t>
            </a:r>
            <a:r>
              <a:rPr lang="en-US" sz="2400" dirty="0" err="1"/>
              <a:t>ie</a:t>
            </a:r>
            <a:r>
              <a:rPr lang="en-US" sz="2400" dirty="0"/>
              <a:t> image capture from an experiment into LC for analysis/ML), fully automated.</a:t>
            </a:r>
          </a:p>
          <a:p>
            <a:r>
              <a:rPr lang="en-US" sz="2400" dirty="0"/>
              <a:t>In the future, plan to have S3 available from Vast and HPSS.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75A94C-39DB-CFF5-0F85-A2E3E5373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32" y="383355"/>
            <a:ext cx="10614329" cy="596847"/>
          </a:xfrm>
        </p:spPr>
        <p:txBody>
          <a:bodyPr/>
          <a:lstStyle/>
          <a:p>
            <a:r>
              <a:rPr lang="en-US" dirty="0"/>
              <a:t>LC’s S3 Service</a:t>
            </a: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307709E6-01DC-86E2-22D0-31C4C0504415}"/>
              </a:ext>
            </a:extLst>
          </p:cNvPr>
          <p:cNvSpPr/>
          <p:nvPr/>
        </p:nvSpPr>
        <p:spPr bwMode="auto">
          <a:xfrm>
            <a:off x="729632" y="4193612"/>
            <a:ext cx="3272790" cy="1848803"/>
          </a:xfrm>
          <a:prstGeom prst="cloud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</a:rPr>
              <a:t>LLNL Enterprise Network</a:t>
            </a:r>
          </a:p>
        </p:txBody>
      </p:sp>
      <p:pic>
        <p:nvPicPr>
          <p:cNvPr id="5" name="Picture 2" descr="osa svg icon security network firewall">
            <a:extLst>
              <a:ext uri="{FF2B5EF4-FFF2-40B4-BE49-F238E27FC236}">
                <a16:creationId xmlns:a16="http://schemas.microsoft.com/office/drawing/2014/main" id="{F84D8126-2FC1-9B64-1294-530DBE1AE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767" y="4193612"/>
            <a:ext cx="1135169" cy="113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loud 5">
            <a:extLst>
              <a:ext uri="{FF2B5EF4-FFF2-40B4-BE49-F238E27FC236}">
                <a16:creationId xmlns:a16="http://schemas.microsoft.com/office/drawing/2014/main" id="{FEFCA3BC-0F74-B3C7-0C68-48C5A9039787}"/>
              </a:ext>
            </a:extLst>
          </p:cNvPr>
          <p:cNvSpPr/>
          <p:nvPr/>
        </p:nvSpPr>
        <p:spPr bwMode="auto">
          <a:xfrm>
            <a:off x="8060306" y="4193426"/>
            <a:ext cx="3013210" cy="1491985"/>
          </a:xfrm>
          <a:prstGeom prst="cloud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b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</a:rPr>
              <a:t>LC </a:t>
            </a:r>
          </a:p>
          <a:p>
            <a:pPr algn="ctr"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865194-EFA7-001D-61F9-81A4B9BF617A}"/>
              </a:ext>
            </a:extLst>
          </p:cNvPr>
          <p:cNvSpPr txBox="1"/>
          <p:nvPr/>
        </p:nvSpPr>
        <p:spPr>
          <a:xfrm>
            <a:off x="3244485" y="5760358"/>
            <a:ext cx="653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S3 object (get, put, delete) via https – keys managed via </a:t>
            </a:r>
            <a:r>
              <a:rPr lang="en-US" dirty="0" err="1"/>
              <a:t>LaunchIT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D4DE3AF-AC69-D02E-4115-121016BB0D5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59356" y="5103571"/>
            <a:ext cx="2049771" cy="619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5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CBC4CF0-BBEF-208D-C124-BA224C4C8579}"/>
              </a:ext>
            </a:extLst>
          </p:cNvPr>
          <p:cNvSpPr txBox="1"/>
          <p:nvPr/>
        </p:nvSpPr>
        <p:spPr>
          <a:xfrm>
            <a:off x="6096000" y="2059189"/>
            <a:ext cx="5280329" cy="41828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28600" indent="-22860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Started CZ/RZ refresh last year 1 of 4 server pairs replaced.</a:t>
            </a:r>
          </a:p>
          <a:p>
            <a:pPr marL="228600" indent="-22860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Waiting on budget approvals to do additional procurements</a:t>
            </a:r>
          </a:p>
          <a:p>
            <a:pPr marL="228600" indent="-22860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Aptos" panose="020B0004020202020204" pitchFamily="34" charset="0"/>
              </a:rPr>
              <a:t>New servers are all flash based</a:t>
            </a:r>
          </a:p>
        </p:txBody>
      </p:sp>
      <p:pic>
        <p:nvPicPr>
          <p:cNvPr id="5" name="Content Placeholder 4" descr="Diagram&#10;&#10;AI-generated content may be incorrect.">
            <a:extLst>
              <a:ext uri="{FF2B5EF4-FFF2-40B4-BE49-F238E27FC236}">
                <a16:creationId xmlns:a16="http://schemas.microsoft.com/office/drawing/2014/main" id="{5C7AB8A2-0F4F-B2C7-5DB0-2544F2CC5793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70" y="2201249"/>
            <a:ext cx="5280329" cy="2455502"/>
          </a:xfrm>
          <a:prstGeom prst="rect">
            <a:avLst/>
          </a:prstGeo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432957E-F07F-CA96-A12E-5BBE754AD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0" y="615918"/>
            <a:ext cx="10614329" cy="1025721"/>
          </a:xfrm>
        </p:spPr>
        <p:txBody>
          <a:bodyPr>
            <a:normAutofit/>
          </a:bodyPr>
          <a:lstStyle/>
          <a:p>
            <a:r>
              <a:rPr lang="en-US" kern="1200">
                <a:latin typeface="Aptos" panose="020B0004020202020204" pitchFamily="34" charset="0"/>
                <a:ea typeface="+mj-ea"/>
                <a:cs typeface="+mj-cs"/>
              </a:rPr>
              <a:t>Refresh of Workspace servers</a:t>
            </a:r>
          </a:p>
        </p:txBody>
      </p:sp>
    </p:spTree>
    <p:extLst>
      <p:ext uri="{BB962C8B-B14F-4D97-AF65-F5344CB8AC3E}">
        <p14:creationId xmlns:p14="http://schemas.microsoft.com/office/powerpoint/2010/main" val="417368942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5F059441-9832-334E-92B2-478FB950A103}" vid="{84D85146-E095-EC40-87B7-7FF6588318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338</Words>
  <Application>Microsoft Macintosh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Aptos Light</vt:lpstr>
      <vt:lpstr>Aptos SemiBold</vt:lpstr>
      <vt:lpstr>Arial</vt:lpstr>
      <vt:lpstr>Calibri</vt:lpstr>
      <vt:lpstr>Helvetica</vt:lpstr>
      <vt:lpstr>White</vt:lpstr>
      <vt:lpstr>LC NAS Services  March 2025</vt:lpstr>
      <vt:lpstr>New and Update Storage Services</vt:lpstr>
      <vt:lpstr>Vast Systems</vt:lpstr>
      <vt:lpstr>Vast DB</vt:lpstr>
      <vt:lpstr>LC’s S3 Service</vt:lpstr>
      <vt:lpstr>Refresh of Workspace servers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Fox, Dave</dc:creator>
  <cp:lastModifiedBy>Epperly, Meg</cp:lastModifiedBy>
  <cp:revision>9</cp:revision>
  <dcterms:created xsi:type="dcterms:W3CDTF">2025-03-10T15:04:25Z</dcterms:created>
  <dcterms:modified xsi:type="dcterms:W3CDTF">2025-03-19T16:04:18Z</dcterms:modified>
</cp:coreProperties>
</file>