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48" r:id="rId5"/>
    <p:sldMasterId id="2147483694" r:id="rId6"/>
  </p:sldMasterIdLst>
  <p:notesMasterIdLst>
    <p:notesMasterId r:id="rId19"/>
  </p:notesMasterIdLst>
  <p:handoutMasterIdLst>
    <p:handoutMasterId r:id="rId20"/>
  </p:handoutMasterIdLst>
  <p:sldIdLst>
    <p:sldId id="393" r:id="rId7"/>
    <p:sldId id="2142534215" r:id="rId8"/>
    <p:sldId id="2142533971" r:id="rId9"/>
    <p:sldId id="392" r:id="rId10"/>
    <p:sldId id="2142534226" r:id="rId11"/>
    <p:sldId id="396" r:id="rId12"/>
    <p:sldId id="2142534220" r:id="rId13"/>
    <p:sldId id="2142534217" r:id="rId14"/>
    <p:sldId id="2142534225" r:id="rId15"/>
    <p:sldId id="2142534227" r:id="rId16"/>
    <p:sldId id="2142534216" r:id="rId17"/>
    <p:sldId id="21425342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24892A11-E8DA-8C49-A87D-EBE21FA1C8F5}">
          <p14:sldIdLst/>
        </p14:section>
        <p14:section name="White" id="{2B691B46-BA1F-2749-AC23-20DEED03C3E9}">
          <p14:sldIdLst/>
        </p14:section>
        <p14:section name="Livermorium Ice" id="{487E6980-B847-5E4C-9354-91FF056AE1EE}">
          <p14:sldIdLst>
            <p14:sldId id="393"/>
            <p14:sldId id="2142534215"/>
            <p14:sldId id="2142533971"/>
            <p14:sldId id="392"/>
            <p14:sldId id="2142534226"/>
            <p14:sldId id="396"/>
            <p14:sldId id="2142534220"/>
            <p14:sldId id="2142534217"/>
            <p14:sldId id="2142534225"/>
            <p14:sldId id="2142534227"/>
            <p14:sldId id="2142534216"/>
            <p14:sldId id="21425342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08" userDrawn="1">
          <p15:clr>
            <a:srgbClr val="A4A3A4"/>
          </p15:clr>
        </p15:guide>
        <p15:guide id="4" orient="horz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C71224-A924-7A4C-65A1-E019B15D2998}" name="Bishop, Breanna" initials="BB" userId="S::bishop33@llnl.gov::c14ed814-47ec-4dd6-8bc9-26785b8ceb9b" providerId="AD"/>
  <p188:author id="{716B002C-3A50-A698-5C71-9DC521FEE553}" name="Connors, Corey" initials="CC" userId="S::connors7@llnl.gov::1bd5e6ea-8a84-4c08-92e5-e1cc4585c256" providerId="AD"/>
  <p188:author id="{ABD9288F-AF9D-39E2-DE2F-0455E48C6207}" name="Shang, Stephanie P." initials="" userId="S::shang2@llnl.gov::bd3072b9-b4f0-47fa-be31-4f467de226fd" providerId="AD"/>
  <p188:author id="{09B38FA4-97F3-9EFD-6CB2-57A300CFC2C4}" name="Paschal, Katherine" initials="PK" userId="S::paschal3@llnl.gov::dd5872f5-9b7a-4c2a-b4c5-c71673282002" providerId="AD"/>
  <p188:author id="{ADA8D7AE-0C4F-4EB1-3486-383878F3FBA1}" name="Vander Vorst, Mitch" initials="VM" userId="S::vandervorst1@llnl.gov::90622c8b-d6e5-4bc5-960c-d7b492dcf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2"/>
    <a:srgbClr val="0031A1"/>
    <a:srgbClr val="EAF1FC"/>
    <a:srgbClr val="A9AABC"/>
    <a:srgbClr val="00535C"/>
    <a:srgbClr val="3366CC"/>
    <a:srgbClr val="03658B"/>
    <a:srgbClr val="63666A"/>
    <a:srgbClr val="0032A1"/>
    <a:srgbClr val="FCB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60A49-F346-8242-8542-66A630477C4C}" v="1" dt="2025-03-19T15:59:01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88"/>
        <p:guide pos="3840"/>
        <p:guide pos="4008"/>
        <p:guide orient="horz" pos="37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802918-22C0-8CE6-ACAC-5AA7752501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02EE2-C741-5562-91E5-0FFBFFA7C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36E5A-1590-4136-A887-20852AD82C34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5B730-239B-F605-C383-0787270CC5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01379-4D04-C4B3-20B2-858439CFF9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807D5-3579-4B13-8E6D-ACCBBC78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3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20CD-2D24-491B-8442-D7F8AD17C10D}" type="datetimeFigureOut">
              <a:t>3/19/25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C5F92-FDEA-41A6-8D5E-BC743BE46E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5D9C-0396-A068-F8BE-FD9D285A3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EE054-6B4E-DDF6-E236-6033C85B5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FAA73-FCBD-712D-DAD9-585230FEE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Deck Last Updated: 8/2/2023</a:t>
            </a:r>
          </a:p>
          <a:p>
            <a:endParaRPr lang="en-US"/>
          </a:p>
          <a:p>
            <a:r>
              <a:rPr lang="en-US" dirty="0"/>
              <a:t>Teams:</a:t>
            </a:r>
          </a:p>
          <a:p>
            <a:pPr marL="171450" indent="-171450">
              <a:buFontTx/>
              <a:buChar char="-"/>
            </a:pPr>
            <a:r>
              <a:rPr lang="en-US" dirty="0"/>
              <a:t>WST – web services team</a:t>
            </a:r>
          </a:p>
          <a:p>
            <a:pPr marL="171450" indent="-171450">
              <a:buFontTx/>
              <a:buChar char="-"/>
            </a:pPr>
            <a:r>
              <a:rPr lang="en-US" dirty="0"/>
              <a:t>MPR – Macro Pipeline Refinement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8A8A5-A423-B576-67EE-232B7B484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9BB2C-60BD-2E42-B11D-19D8677026B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dirty="0"/>
              <a:t>WEG Technology Stew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i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0" i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dirty="0"/>
              <a:t>&lt;read title&gt;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9BB2C-60BD-2E42-B11D-19D8677026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3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2A293C-7FF4-831E-A43B-4088E75C6AD5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CE1E76-6C82-3CCF-A379-0596E4A46A2E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6">
              <a:extLst>
                <a:ext uri="{FF2B5EF4-FFF2-40B4-BE49-F238E27FC236}">
                  <a16:creationId xmlns:a16="http://schemas.microsoft.com/office/drawing/2014/main" id="{8D15C4A5-BB78-68F7-F84B-AA6A10B65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3C3E93-D900-4902-9994-ACFFC94BAC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40CFEF-7C94-1A7B-0398-2AA9358883B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63666A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F12A0B-A23F-1C75-4A75-C529BD723AE1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3DDFFC-1478-7617-AA97-1F8732C915B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6">
              <a:extLst>
                <a:ext uri="{FF2B5EF4-FFF2-40B4-BE49-F238E27FC236}">
                  <a16:creationId xmlns:a16="http://schemas.microsoft.com/office/drawing/2014/main" id="{3CC102CE-BEFA-0F3E-9394-E508D6330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47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48911FF-6ED4-16BE-95A0-E0AAC64C4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27865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B2B0BD-CA2F-72F9-3310-7C62306ED0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A9E59-D405-67F2-923B-9F1E5A4F93B9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18412-6069-B27C-2022-904192E27A4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385C407-2073-3802-7701-4A3FA2D1D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23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406B13-7A85-92DA-832A-0B13F01863F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C22E7C-9DF2-5421-7530-5B38699F57E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614801-983D-0050-43CD-0DD4F04DD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A7ABB2-B072-D6BC-7247-4ABD9499CA5A}"/>
              </a:ext>
            </a:extLst>
          </p:cNvPr>
          <p:cNvSpPr/>
          <p:nvPr userDrawn="1"/>
        </p:nvSpPr>
        <p:spPr>
          <a:xfrm>
            <a:off x="0" y="-22225"/>
            <a:ext cx="12192000" cy="691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LNL logomark">
            <a:extLst>
              <a:ext uri="{FF2B5EF4-FFF2-40B4-BE49-F238E27FC236}">
                <a16:creationId xmlns:a16="http://schemas.microsoft.com/office/drawing/2014/main" id="{903EF629-36E9-F004-93C3-C780D59974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2" y="11429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BFE33C-4AEF-F0FD-52C9-6C31F10F0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6549BC-5E92-3F95-3293-D32AB7894559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47575EF-D581-5C44-8B5C-6A8579A0E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D48363C-8EA0-69FC-D975-C8286ABFB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BE476A12-1F7D-E85D-2625-5319E9FAC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AA8D9AA-E38A-5071-60C4-3379B194DF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6A260AA-B654-F298-552D-4AF33D03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F874DC-D3C7-2EE3-795B-3BE84A68078F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254E38-EC78-BB7F-DED4-CD3344EC77D9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9DB113B-AB6D-4DC0-1E05-19571DA3FD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74A39D0-B9EC-D405-80C4-E4798ECAD6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D26B9E-D9FA-A70C-8ADA-1FCBB15C0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641588-0F80-F887-E018-D44A3C9D56DE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0447267-F6C4-43EF-91AB-E6596AC0D1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108FF91-B8D5-0805-A8CA-98D0C8CAA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65663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  <a:p>
            <a:pPr lvl="0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7B86A74-ABAA-EB72-763F-26F3BAC7F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4CF50F-C986-4517-5212-0EFE1BB4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509F55-F180-BE74-DBBC-01B93864A2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A864EC-6854-9435-C9D9-4ED06EE6D570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6113E9-4C5A-3911-4581-A7A35EECBC18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6">
              <a:extLst>
                <a:ext uri="{FF2B5EF4-FFF2-40B4-BE49-F238E27FC236}">
                  <a16:creationId xmlns:a16="http://schemas.microsoft.com/office/drawing/2014/main" id="{FFB213A0-23D2-0447-4AD1-C91B9E811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C3906F-2471-1437-EBCF-82BF931747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54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itle Slide One-line 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BFE33C-4AEF-F0FD-52C9-6C31F10F0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A9807EC-EDD3-24D9-A732-79B311F63B29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6549BC-5E92-3F95-3293-D32AB7894559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47575EF-D581-5C44-8B5C-6A8579A0E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D48363C-8EA0-69FC-D975-C8286ABFB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584039"/>
            <a:ext cx="6228693" cy="42572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A8D526F-1AF5-7146-880B-94FBB36B14D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5ED7B02-42F5-7DB4-9A00-E30F2493C95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54E6076-416F-565E-9B2E-54C6310F918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BE476A12-1F7D-E85D-2625-5319E9FAC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AA8D9AA-E38A-5071-60C4-3379B194DF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6A260AA-B654-F298-552D-4AF33D03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0BFAD3-09E5-FF84-85AB-7FF2FA9546F4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B8500-3A9F-3001-2973-B9088B8C0AE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7AC82169-BFBF-8287-50F1-38FE74E39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0E5673-9BC4-1DF8-4586-9182A1E42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87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0F3E38-A517-DFF7-8226-A100372A6DB0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D26B9E-D9FA-A70C-8ADA-1FCBB15C0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641588-0F80-F887-E018-D44A3C9D56DE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0447267-F6C4-43EF-91AB-E6596AC0D1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108FF91-B8D5-0805-A8CA-98D0C8CAA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76327"/>
            <a:ext cx="6228693" cy="48306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6A47695-9AFE-F5E3-2EA5-F0DFFC661FF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1EB0821-ACD8-ECBC-3D43-C84972613E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227BCDA-CBEE-70E7-C9A1-4CD202C486F5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7B86A74-ABAA-EB72-763F-26F3BAC7F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4CF50F-C986-4517-5212-0EFE1BB4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509F55-F180-BE74-DBBC-01B93864A2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CEBBB8-DEC3-8753-F5D2-DFD78D40FD89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113027-975F-0631-5951-FCDC5003840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421D2E5D-B836-D50F-CF8B-666425C97A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32179D-DE78-6461-CAB0-368319934D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02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E77ADB-A6F7-8187-11FF-D9AB8461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02D3CF8-5D1F-68FB-CCDF-1625C02147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1BAAEF7-B03D-7743-080B-13028704C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4DE2A3-6A5A-DA80-F9A3-A56CC2735A20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E699A6-5205-9F36-12AB-4ABF77F5FB41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B56A7922-543A-A6FC-7948-F6027DB556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583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767419-3ADF-2887-9205-A6D520077D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AA8F21-C6B8-8803-25D0-4715B897D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92F1C7-DB28-4F55-9761-795B5E171F61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EB9DAA-A3BE-12B4-880A-46501E4E06A8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A80BC58F-91B1-57EA-CED4-A1DEA35876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97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45802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6D10A-2255-D43D-81F9-DC85D8BF7D2C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B6339F-B871-8677-F912-20F171EE14E0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8E20766E-F8C0-8A5D-2917-50FD2A6F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A43FE8-62D3-456F-7FAD-F80B08D6A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AA8F21-C6B8-8803-25D0-4715B897D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F72B80-B728-C70D-5F5F-446A2FBDD852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24AB26-3A5A-5593-CFDE-4EBAFF854C8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4F01E734-D158-BBE5-FE0A-1430B123A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99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64AE59-B325-DFCF-6E68-E10FF31EDB3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6B10DB-E9C7-E500-E239-3BBD6F45B0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043091-667A-57CA-DE1E-DB1F9BF2C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22C062-C6FB-2913-EE4B-F6B756F91277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F61FF9-11C0-C8F3-696B-7A1014ED531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56FEA8BC-F63F-EBBC-F1DE-C8D073139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32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2A7EB69-99B8-8F07-CECC-8DA7417A6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7D0D37-C2FD-1E65-9C42-7B7C2986A40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968E4FB-834E-F843-649D-017A914DAFA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0032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54D90A-58CC-BA57-D3DE-C4EFCD4F13E6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4527FB-5522-CB82-4DAD-B374B9B1A779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964C7F9D-9B21-356C-4366-E912555379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76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4DBF6D0-BB35-EC4D-C643-60EF75327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BA50422-6312-010B-7E06-6A82389B86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63666A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BC6A25-D95F-0ED7-1807-C73BB03A978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4A3655-EA25-6DE2-B3AD-535BA6DB9C4E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5DAB08-5BE1-F359-6D24-6F3E74F4C50A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E09E0082-7B6A-DEF7-5C69-58953047F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56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A260AD74-3FF3-F41C-76D8-BA73E7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68444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685B5-0C1F-AAA8-99A3-51160FDB69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AA8F21-C6B8-8803-25D0-4715B897D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CB478C-56C0-23C6-6CD6-112A033ADA4E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A79867-6D7B-A8B4-ACEA-406F4844CDF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6">
              <a:extLst>
                <a:ext uri="{FF2B5EF4-FFF2-40B4-BE49-F238E27FC236}">
                  <a16:creationId xmlns:a16="http://schemas.microsoft.com/office/drawing/2014/main" id="{EF8AC041-375E-0F1E-9B85-9D9DDB028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049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E43AE0-3171-2922-B692-7B073A075F1B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124DBD-737F-5BFE-6462-BBA02DD17F88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5D4620E-0E41-8EA5-371D-988141614F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954F28-0278-D559-FF03-4074206054F4}"/>
              </a:ext>
            </a:extLst>
          </p:cNvPr>
          <p:cNvSpPr/>
          <p:nvPr userDrawn="1"/>
        </p:nvSpPr>
        <p:spPr>
          <a:xfrm>
            <a:off x="-25400" y="-22225"/>
            <a:ext cx="12217400" cy="690562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1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rmorium Ic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LNL logomark">
            <a:extLst>
              <a:ext uri="{FF2B5EF4-FFF2-40B4-BE49-F238E27FC236}">
                <a16:creationId xmlns:a16="http://schemas.microsoft.com/office/drawing/2014/main" id="{A547E027-1EA5-8C01-AD18-34C4341E36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2" y="11429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CB28-E259-9797-665F-F6D2DDE1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2A46-475B-B073-FC62-A71AFF8A0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C6763-DF78-28AC-4FA2-8FB73FFA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DACC-0EAA-6544-BD44-A19FBF10EA3E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F760-D165-340B-3198-FD3306F1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15C7-337E-6BE5-1685-95496426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0DC9-FFDA-5D49-8A0A-4877ADFDA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4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BE25-91C3-099A-C2B8-1D42A7BF4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634D62-0668-3E51-72AB-9EC56F555510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CE4A88-E38F-437C-2B25-3B6B60773D11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C74E1CBE-059D-CD66-C456-B5C01FFCC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701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65663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C3B38-61B7-783E-52C6-00B5050BF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A04BE3-B2E4-5E0B-DDDE-B54B250A9165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02C16D-1649-E412-C28B-CE9BB8349E63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1BC2762-1D07-E88C-EB3B-2F7FC96B5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0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D6243BB-1A0B-F4EC-D8B0-BAFDB08E54A1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677F880-7F53-9A2C-4A1A-3A656A5B31A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44DB0D0-9F93-469E-320E-13671CB6980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EEE6DCD-561B-BFA6-B32E-308CD0ABE45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CADD8-BB05-BF76-2392-73E7C323FA28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BD938E-B952-528D-2A1A-537413FD4E1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6">
              <a:extLst>
                <a:ext uri="{FF2B5EF4-FFF2-40B4-BE49-F238E27FC236}">
                  <a16:creationId xmlns:a16="http://schemas.microsoft.com/office/drawing/2014/main" id="{6D1FCC57-ED1D-71CE-70FC-8F8D811D2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CB6EF-FEF6-1E1F-F966-03AA4A64F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0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One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C3773E-EFB0-9F62-37C6-747B3B73E543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D3EDC3E-FABC-7C2D-C04C-79F7AB2B8AE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53E7E-7A9E-329B-FFD8-1D9BA9786AA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EC055E-155F-D5A6-ED52-24C6B094DA6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9819F-BE33-0619-00D8-AA2E74DB2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01DE8D-4627-4E63-01D7-7AFC7BD68C87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EAB398-F5A2-BF1D-1D8B-85D9A1A0956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6">
              <a:extLst>
                <a:ext uri="{FF2B5EF4-FFF2-40B4-BE49-F238E27FC236}">
                  <a16:creationId xmlns:a16="http://schemas.microsoft.com/office/drawing/2014/main" id="{D5FD14F8-050B-EB31-7E6D-7F324858B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4743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2B645E0-C06E-36A3-FCCA-0958A2DE3F2E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7535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BAB132D-B4BF-5EAD-FEA3-E9DB260DC8D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5D7C6E2-A11F-9992-22D9-6F2C99874C8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AE4F60B-636D-0976-1F43-CA060E14B6F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50D76-D3DA-00B9-EB47-215F803C5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BBBD00-9842-E737-7C55-0014F698884D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8D6176-3F76-1DE0-6227-B0D3D8D8D4C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1149AFE4-C705-3882-9F30-3EEEBA12BF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116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36A78C-E775-A660-63A5-DEC117A7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DE18753-2F2A-4623-864B-1C5D72E45B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8C20271-5651-D0C8-A20F-A5991817AB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088618-7323-F613-021C-7EF282FEF3D3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4894D0-90BA-7383-BE51-E3CC9C80EC3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63265006-4B41-90C0-F2C6-C22FDC0F0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501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DB9A-9551-5A40-D24C-13BA437C8A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4A268B-2822-3537-305A-4177E097BE6C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14D893-B608-B2AE-289A-D71AC38A5F93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9952794-4BBC-BB1F-AB0E-65F4BC6E1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39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227045-5190-2224-75F9-3B5313E5EE84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3F334-69F6-44FB-90E5-53B869F6EF5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6">
              <a:extLst>
                <a:ext uri="{FF2B5EF4-FFF2-40B4-BE49-F238E27FC236}">
                  <a16:creationId xmlns:a16="http://schemas.microsoft.com/office/drawing/2014/main" id="{52BA87F1-4CF9-E33E-B8A8-FD86542383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42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627C3B-8F71-7E0E-F898-88D3D3B075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3CAD0B-204C-C55B-5F5D-705D6E48C29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ACEA37-8AD9-4011-E68E-30913E6DD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490C2D-95CE-19F1-295D-B15FE9A497F7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14949C-B6BD-2031-B8B0-30CEEFBC0A6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0939D1BB-8630-23C5-B112-501FBF484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415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B1E133E-DA39-5AA8-1013-A6F6833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7E00-07A2-DC5A-7530-652E06E935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E38749E-3D70-CF4A-F25F-2AF9BD0684B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55691F-A11E-A92B-7325-3E4BB8EB72EA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F7F92D-C7CB-5C6F-FD5C-6107C702BF14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EF14C0F-1069-0587-464E-DDA07BE35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739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38BCD77-48BE-35A7-99AC-A16EFB0B0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353D1-8E82-98FB-E3FF-0FDB24FE930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110F6E-0B47-7691-9751-12F58543572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69396-10B4-E494-346D-4177C9346F09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C6F2C1-373A-0AFC-60B4-358E19BD220C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668A782-35E1-40D9-72B5-2DE2AD48A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308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465E69D-2EBA-EAF0-02C7-23C4EE46C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43392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F0F2-3CEF-3390-AFA9-92EA0122B7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6CF2F-F87B-580E-E55A-5260D8CCD093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A610CD-738E-D5AD-87BD-E5FD0B4ACA2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6">
              <a:extLst>
                <a:ext uri="{FF2B5EF4-FFF2-40B4-BE49-F238E27FC236}">
                  <a16:creationId xmlns:a16="http://schemas.microsoft.com/office/drawing/2014/main" id="{E4653727-A3C9-DBD4-3E86-14C88B410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594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56F4057-8E98-FA08-9013-6E5B914B0E72}"/>
              </a:ext>
            </a:extLst>
          </p:cNvPr>
          <p:cNvSpPr/>
          <p:nvPr userDrawn="1"/>
        </p:nvSpPr>
        <p:spPr>
          <a:xfrm>
            <a:off x="-9651" y="0"/>
            <a:ext cx="12201652" cy="68961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42F7D7-D144-13A5-95F3-BE595396D22D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5549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F4E51EA-0747-A2FA-CAED-E61AC89965D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6CA6951-156C-8875-033B-2B0849F978C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3DC4330-0A31-CB8A-47F8-446E9E83C90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BE22D1-E58A-5130-A388-4A66556232A7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386F14-D0C2-02ED-5268-ABF9BBE12B0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E78E0EFB-9EB4-5011-8318-1F645C722E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E853F0-D96E-721F-CE05-A0B362058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LNL logomark">
            <a:extLst>
              <a:ext uri="{FF2B5EF4-FFF2-40B4-BE49-F238E27FC236}">
                <a16:creationId xmlns:a16="http://schemas.microsoft.com/office/drawing/2014/main" id="{D8DF9641-42BB-6DDC-39B7-5EE92E0E56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1" y="13493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F93694-358D-A57A-C9FB-DAE48C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9E4A75-D5CC-0F01-2E3B-B2D109E54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42CC85-9864-BE96-2E8D-D34502526B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EF51C-5B28-69A0-4081-D305F8505B73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64211F-02AB-9BFA-B3BC-419B89B787C9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2990ED-6DD0-CFE9-7573-250FE5EFD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75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8197-C994-67CF-A88C-31BCCFE041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214FD3-C327-3FE6-F070-4B63DC3F098D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61D9B-E0ED-6648-03F2-A2570D71362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6">
              <a:extLst>
                <a:ext uri="{FF2B5EF4-FFF2-40B4-BE49-F238E27FC236}">
                  <a16:creationId xmlns:a16="http://schemas.microsoft.com/office/drawing/2014/main" id="{8EA23D31-52DF-2E69-A1B9-14117B62F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947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1DA3A-3EB3-30D9-0FA8-E270E6305994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7EF15-B45D-8292-346B-AB7ECAABF70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6">
              <a:extLst>
                <a:ext uri="{FF2B5EF4-FFF2-40B4-BE49-F238E27FC236}">
                  <a16:creationId xmlns:a16="http://schemas.microsoft.com/office/drawing/2014/main" id="{8BA73B38-82A8-5E92-72C8-F09315E37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10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7D851A-4359-3F09-9560-90BFF0B578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CE74C1-C574-4101-7585-40715520DD5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4B03EA-6C6D-C3DC-CDA3-18CA43E1174F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B949A9-B85D-4814-F862-030F85A23C7C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54AD4CFA-B407-0A32-9EB6-77A0F7517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D2A6D1-4E1F-9177-6043-4FD9871EF6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0032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80D677-25A9-E52D-0927-94008A0E2555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15EBAF-4AA8-68C6-1238-80FAC84A5954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6">
              <a:extLst>
                <a:ext uri="{FF2B5EF4-FFF2-40B4-BE49-F238E27FC236}">
                  <a16:creationId xmlns:a16="http://schemas.microsoft.com/office/drawing/2014/main" id="{CE1005F3-A568-C6C2-27BC-CE21D259A9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87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082131" y="6515434"/>
            <a:ext cx="975332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193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AFA23F-FEE1-1DA4-1DDD-8AB326D81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7622" y="122528"/>
            <a:ext cx="1041925" cy="983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551A2E-D8B5-88F1-6C7A-F6D05C3BC2D5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 NUMBER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997AF6-180B-90C4-1FCF-46A9832F45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59E4C-0B40-E11F-C73B-1542B31B37F9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7451D-7E0B-7E91-EA0B-DBF5AA8773AF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E0D5BE-76E4-60BB-30F4-339A39ECBA60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8C5647-1017-7BF3-20C9-F6973980A515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73925-972A-A7EB-0DA3-4307F45B33E5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C6D589-70CA-D5E6-9ADC-2B66BFA18A99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70D093-72F0-FEEA-18FB-51F93411D07A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3D9189-C597-53D9-85BF-96B774A10E3A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038435-6BF1-5F0E-3BAB-57AFC315DFDB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6D5522-A6C5-EBCB-F43F-098B7950B145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91CB4B-47EC-F4B9-9E72-4430825A4596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71AE23-E2AD-B1B7-6FA7-B2FDDC470464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ABE289-2E64-A404-121A-62D28018A7BD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244F8-9F2C-1D7C-7F4D-1D5CC47C377A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BF98ED-2FAD-F9AF-C5CE-962954EAE6F9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C00F2-DAA0-BF14-6AC5-A85947B03605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CBB6D2-C908-7C4F-EFF9-0F9BE7C96D98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F7AF79-99AD-EF3A-AEBF-02EC7D405413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B10BD-EC4E-AD99-DF93-0031CAE62128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DAD7D3-FB35-2D1F-E87B-768FBC6980D1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Ice</a:t>
            </a:r>
            <a:endParaRPr lang="en-US" sz="9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F0C0BC-D896-A401-AAC4-EE91E9B12C8E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DBC23D-583C-AFAB-1853-85EAFB10D8DB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41003F-A5C7-1A1F-FCEA-0CC45DBBA0F3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18BF93-7C34-E7D3-3B00-E87D36B0803F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B37A5C-1BD6-BD93-866F-F3DC930A6348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F6CF33-72EA-84E9-EF88-0D5CF566B395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23073A-1142-A88B-30BA-516E2B99FDCC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FF46EA-2247-0672-B0F2-72BDABBFEAFC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8578C-A2C1-33C7-A608-29A6AF95A044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DCED45-5CA0-272F-02B2-18978BDB293C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404882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9" r:id="rId2"/>
    <p:sldLayoutId id="2147483748" r:id="rId3"/>
    <p:sldLayoutId id="2147483749" r:id="rId4"/>
    <p:sldLayoutId id="2147483686" r:id="rId5"/>
    <p:sldLayoutId id="2147483706" r:id="rId6"/>
    <p:sldLayoutId id="2147483744" r:id="rId7"/>
    <p:sldLayoutId id="2147483688" r:id="rId8"/>
    <p:sldLayoutId id="2147483690" r:id="rId9"/>
    <p:sldLayoutId id="2147483725" r:id="rId10"/>
    <p:sldLayoutId id="2147483742" r:id="rId11"/>
    <p:sldLayoutId id="214748374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532A0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088" userDrawn="1">
          <p15:clr>
            <a:srgbClr val="F26B43"/>
          </p15:clr>
        </p15:guide>
        <p15:guide id="5" orient="horz" pos="4200" userDrawn="1">
          <p15:clr>
            <a:srgbClr val="F26B43"/>
          </p15:clr>
        </p15:guide>
        <p15:guide id="6" orient="horz" pos="4224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423929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05D5-4FE8-D276-7320-A251BF8B9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0962861" y="6515434"/>
            <a:ext cx="1094601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193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AFA23F-FEE1-1DA4-1DDD-8AB326D81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22" y="124193"/>
            <a:ext cx="1026681" cy="9834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06953A-4A8E-7625-F7E3-58456FDDEB1C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LLNL-PRES-2003533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0BF13-9C6A-0130-C22A-08F1E202E58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17440-9B25-6388-AE22-F6D03A172750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6264-F2B2-10D6-B316-4AF7B041E850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F237A9-CF96-8B97-FCA0-96B06AE71D26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9FD41-68A0-3604-0025-70C16AAA8E9E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FD3E2F-2F7C-E8A6-E00E-807764CDAD7C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B6919-0413-F784-1063-67B56BA7FDD4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D2BA3F-E4E6-D065-0365-268B5608360B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31640A-2336-F3A5-361E-B47567E0E569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60C350-0C92-BC91-A0BB-0DE47A7074B6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D40F71-127A-CAA9-89EA-A80EBE1B5342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924B41-0C3D-67C0-808B-C9341B147C0E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BE0E5D-3FC8-9BEF-950C-2CDE36BC4382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63B98A-1024-14A6-60F4-46BA99CA62CD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BD8B1-8B6C-7E1F-6733-CC01C3B4E1FB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1C90D1-B306-66C8-B1EC-25924EDD0BDD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139C77-975C-5AC3-CFBA-2208B9068D2A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A84707-D504-D240-07E5-69178CB11513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727739-0490-139C-F18C-2ECFE11144E9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59D517-6F13-E507-F12F-6381B5BFB213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1BE5A6-D346-7D3D-635A-E58B1B93EAEB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Ice</a:t>
            </a:r>
            <a:endParaRPr lang="en-US" sz="9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E9B2F4-01FE-2906-A74F-DC46042F91EC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CBA30C-010D-622C-4D14-C719D213031F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787DFA-4C58-14BF-87D3-8CE8F4702B1A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AA43DF-FBF9-BB96-813B-8B9C5E7480C9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71C146-D10E-9D10-9F50-41FB299240BB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591BDD-4717-D4F7-8A45-F72E75BF1C8D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2EDDD0-1146-A471-8C44-AF74E2463BE7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74A60A-E1FA-9FA8-4E14-A39C72B0BC59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A28139-33A2-81D7-0B92-56034E4350C9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51AD92-0F6E-BF18-AFEF-95E4D4F426A3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115741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7" r:id="rId2"/>
    <p:sldLayoutId id="2147483750" r:id="rId3"/>
    <p:sldLayoutId id="2147483751" r:id="rId4"/>
    <p:sldLayoutId id="2147483678" r:id="rId5"/>
    <p:sldLayoutId id="2147483679" r:id="rId6"/>
    <p:sldLayoutId id="2147483736" r:id="rId7"/>
    <p:sldLayoutId id="2147483680" r:id="rId8"/>
    <p:sldLayoutId id="2147483682" r:id="rId9"/>
    <p:sldLayoutId id="2147483681" r:id="rId10"/>
    <p:sldLayoutId id="2147483735" r:id="rId11"/>
    <p:sldLayoutId id="2147483737" r:id="rId12"/>
    <p:sldLayoutId id="2147483683" r:id="rId13"/>
    <p:sldLayoutId id="21474837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532A0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7622" y="6069"/>
            <a:ext cx="12199622" cy="6386623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570886-F1AB-A724-0F90-31CF90944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032435" y="6515434"/>
            <a:ext cx="1025027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22" y="-3646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3A5C465-1B9B-422D-7333-59CF628CE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7623" y="132074"/>
            <a:ext cx="1030960" cy="987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73BBB-EBD8-923E-4E8D-AE21F233EF6D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 NUMBER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7FB9D-0F50-CCE0-659E-1BECD8A1C18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A7DFA-65B0-0636-93FD-F828C0FDE051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2BF41-DE54-3917-0EC3-FB9E29DF5013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E9BBD5-C27C-7DE7-930C-9CF1269977E6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0FF3C-9AAB-6E70-2170-E6F82DEC227F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C60EE9-3C5D-8ADF-F3BA-245D5C56B604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FE9B1-65FE-BE22-0384-0AAD5A95D85C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A02CB6-0946-ACBC-BC1C-2FF6325A7329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8102F-57B2-001C-4D81-F55ACD4E445B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90F5D6-AFE4-8CA5-35FB-0E291750B2B6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F251F2-EE36-B660-AE40-842B8788BAB7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82D47-E137-DBBD-DB5E-01894E4849DD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05E0C1-DFA8-34CD-475F-9E012143B9AF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BCE5D2-964B-7DEB-C02A-60D7995DF62B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C8363B-8B11-8CE6-61DE-A61A05D54B0F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70BF72-77DF-B466-3FD1-F7F081FA9CA6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EBCDBE-DABB-3438-8C69-A481C74489B9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12224D-01B0-1297-3FE3-13F0404B0F77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DF19DC-423E-4783-2C16-D373B1C5B24A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DF076D-1D17-DA25-B8F4-C78C00AFB5D1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17914D-589E-020D-9C16-400A30C7992C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Ice</a:t>
            </a:r>
            <a:endParaRPr lang="en-US" sz="9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FFCEEF-1880-D2BC-D4CD-5AC62C1B16AE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2074D8-7FD6-A412-5B3E-A83A96118029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6CD0D2-A217-246E-86F0-7BAE0694613B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531D96-5978-B8C1-2305-1A521149E81D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8734A2-9420-F13D-9F60-9A664115B793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7BB533-7CC3-816F-9772-4E7A55E01839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4D929E-06B5-C3C5-6BB2-6E2C4D68CB16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86E4CA-2051-193B-B256-F949E089B5F0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0328D9-49EE-6A7D-64F1-4F8C8F6C0EB8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E25DD1-5379-B65B-5858-CB4529762F43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10632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8" r:id="rId2"/>
    <p:sldLayoutId id="2147483752" r:id="rId3"/>
    <p:sldLayoutId id="2147483753" r:id="rId4"/>
    <p:sldLayoutId id="2147483710" r:id="rId5"/>
    <p:sldLayoutId id="2147483711" r:id="rId6"/>
    <p:sldLayoutId id="2147483745" r:id="rId7"/>
    <p:sldLayoutId id="2147483712" r:id="rId8"/>
    <p:sldLayoutId id="2147483713" r:id="rId9"/>
    <p:sldLayoutId id="2147483740" r:id="rId10"/>
    <p:sldLayoutId id="2147483743" r:id="rId11"/>
    <p:sldLayoutId id="2147483747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otto@llnl.gov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aunchit.llnl.gov/" TargetMode="External"/><Relationship Id="rId2" Type="http://schemas.openxmlformats.org/officeDocument/2006/relationships/hyperlink" Target="https://hpc.llnl.gov/services/cloud-services/launchit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15.png"/><Relationship Id="rId4" Type="http://schemas.openxmlformats.org/officeDocument/2006/relationships/hyperlink" Target="https://rzlaunchit.llnl.go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uting.llnl.gov/doit" TargetMode="External"/><Relationship Id="rId2" Type="http://schemas.openxmlformats.org/officeDocument/2006/relationships/hyperlink" Target="https://github.com/Future-House/paper-q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1.png"/><Relationship Id="rId3" Type="http://schemas.openxmlformats.org/officeDocument/2006/relationships/hyperlink" Target="https://hpc.llnl.gov/services/cloud-services/ai-ml-services/llamame-llm-tool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80.svg"/><Relationship Id="rId2" Type="http://schemas.openxmlformats.org/officeDocument/2006/relationships/hyperlink" Target="https://teams.microsoft.com/l/team/19%3A_gV2olj5wFFctko_qHS3KA6CazgRTYbVsb2SytOpB4Y1%40thread.tacv2/conversations?groupId=f1a79d7b-a130-4c1a-8bb8-a9d1bdec82de&amp;tenantId=a722dec9-ae4e-4ae3-9d75-fd66e2680a63" TargetMode="Externa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26.xml"/><Relationship Id="rId6" Type="http://schemas.openxmlformats.org/officeDocument/2006/relationships/hyperlink" Target="mailto:lc-hotline@llnl.gov" TargetMode="External"/><Relationship Id="rId11" Type="http://schemas.openxmlformats.org/officeDocument/2006/relationships/image" Target="../media/image79.png"/><Relationship Id="rId5" Type="http://schemas.openxmlformats.org/officeDocument/2006/relationships/hyperlink" Target="mailto:lit-help@llnl.gov" TargetMode="External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4" Type="http://schemas.openxmlformats.org/officeDocument/2006/relationships/hyperlink" Target="https://lc.llnl.gov/gitlab/weg/examples/llamame" TargetMode="External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microsoft.com/office/2007/relationships/hdphoto" Target="../media/hdphoto1.wdp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tiff"/><Relationship Id="rId12" Type="http://schemas.openxmlformats.org/officeDocument/2006/relationships/image" Target="../media/image24.png"/><Relationship Id="rId17" Type="http://schemas.openxmlformats.org/officeDocument/2006/relationships/image" Target="../media/image29.tiff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Relationship Id="rId27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9.png"/><Relationship Id="rId21" Type="http://schemas.openxmlformats.org/officeDocument/2006/relationships/image" Target="../media/image56.png"/><Relationship Id="rId7" Type="http://schemas.openxmlformats.org/officeDocument/2006/relationships/image" Target="../media/image25.png"/><Relationship Id="rId12" Type="http://schemas.openxmlformats.org/officeDocument/2006/relationships/image" Target="../media/image47.tiff"/><Relationship Id="rId17" Type="http://schemas.openxmlformats.org/officeDocument/2006/relationships/image" Target="../media/image52.jpe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tif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tiff"/><Relationship Id="rId11" Type="http://schemas.openxmlformats.org/officeDocument/2006/relationships/image" Target="../media/image46.tiff"/><Relationship Id="rId24" Type="http://schemas.openxmlformats.org/officeDocument/2006/relationships/image" Target="../media/image59.png"/><Relationship Id="rId5" Type="http://schemas.openxmlformats.org/officeDocument/2006/relationships/image" Target="../media/image41.png"/><Relationship Id="rId15" Type="http://schemas.openxmlformats.org/officeDocument/2006/relationships/image" Target="../media/image50.sv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tiff"/><Relationship Id="rId30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991C4C-9B46-5ADA-9256-B99343704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2067" y="4516777"/>
            <a:ext cx="6228693" cy="275523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Aptos"/>
                <a:hlinkClick r:id="rId2"/>
              </a:rPr>
              <a:t>otto</a:t>
            </a:r>
            <a:r>
              <a:rPr lang="en-US">
                <a:latin typeface="Aptos"/>
                <a:hlinkClick r:id="rId2"/>
              </a:rPr>
              <a:t>@llnl.gov</a:t>
            </a:r>
            <a:endParaRPr lang="en-US"/>
          </a:p>
          <a:p>
            <a:r>
              <a:rPr lang="en-US" b="1">
                <a:latin typeface="Aptos"/>
              </a:rPr>
              <a:t>representing many doers in LC</a:t>
            </a:r>
            <a:endParaRPr lang="en-US">
              <a:latin typeface="Apto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32418-B804-A118-FB42-678A99EFEA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26076" y="4153359"/>
            <a:ext cx="6228693" cy="425728"/>
          </a:xfrm>
        </p:spPr>
        <p:txBody>
          <a:bodyPr/>
          <a:lstStyle/>
          <a:p>
            <a:r>
              <a:rPr lang="en-US"/>
              <a:t>Otto Venezuela | HPC C</a:t>
            </a:r>
            <a:r>
              <a:rPr lang="en-US" b="0"/>
              <a:t>loud</a:t>
            </a:r>
            <a:r>
              <a:rPr lang="en-US"/>
              <a:t> E</a:t>
            </a:r>
            <a:r>
              <a:rPr lang="en-US" b="0"/>
              <a:t>nabler</a:t>
            </a:r>
            <a:r>
              <a:rPr lang="en-US"/>
              <a:t> O</a:t>
            </a:r>
            <a:r>
              <a:rPr lang="en-US" b="0"/>
              <a:t>fficer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6CA387-462B-E560-9682-7C368E839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March 13</a:t>
            </a:r>
            <a:r>
              <a:rPr lang="en-US" baseline="30000"/>
              <a:t>th</a:t>
            </a:r>
            <a:r>
              <a:rPr lang="en-US"/>
              <a:t>, 2025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DC77DA5-FEF6-8E53-D6E8-B201013163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"/>
              </a:rPr>
              <a:t>LC user meeting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E1BEAC-83B9-6AB5-FEF3-E49DA5BD8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LLamaMe</a:t>
            </a:r>
            <a:r>
              <a:rPr lang="en-US"/>
              <a:t> (LLM) API</a:t>
            </a:r>
          </a:p>
        </p:txBody>
      </p:sp>
      <p:pic>
        <p:nvPicPr>
          <p:cNvPr id="12" name="Picture 2" descr="LLAMAme logo">
            <a:extLst>
              <a:ext uri="{FF2B5EF4-FFF2-40B4-BE49-F238E27FC236}">
                <a16:creationId xmlns:a16="http://schemas.microsoft.com/office/drawing/2014/main" id="{2DD0BC80-9C52-657D-1935-B5D0A368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107" y="1062817"/>
            <a:ext cx="3158770" cy="20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DE59BA0-B2DE-00A9-B04E-E2900B4A6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5174389"/>
            <a:ext cx="973338" cy="9733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F52B1D-71C3-B276-967E-9F46C6FE1C62}"/>
              </a:ext>
            </a:extLst>
          </p:cNvPr>
          <p:cNvGrpSpPr/>
          <p:nvPr/>
        </p:nvGrpSpPr>
        <p:grpSpPr>
          <a:xfrm>
            <a:off x="10064641" y="5287035"/>
            <a:ext cx="1630337" cy="793593"/>
            <a:chOff x="7642683" y="545531"/>
            <a:chExt cx="1800173" cy="8419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F2CDA57-CD62-61BA-1258-E6D6BC6CB080}"/>
                </a:ext>
              </a:extLst>
            </p:cNvPr>
            <p:cNvGrpSpPr/>
            <p:nvPr/>
          </p:nvGrpSpPr>
          <p:grpSpPr>
            <a:xfrm>
              <a:off x="7726899" y="545531"/>
              <a:ext cx="1632925" cy="707388"/>
              <a:chOff x="7726899" y="545531"/>
              <a:chExt cx="1632925" cy="70738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B8BB7BA-C01E-EDD3-E092-4A31D9D02F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883944" y="763258"/>
                <a:ext cx="366544" cy="360617"/>
              </a:xfrm>
              <a:prstGeom prst="ellipse">
                <a:avLst/>
              </a:prstGeom>
              <a:blipFill>
                <a:blip r:embed="rId4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id="{C0CDB3EF-1E23-8C66-2068-5AECDBFA9AC9}"/>
                  </a:ext>
                </a:extLst>
              </p:cNvPr>
              <p:cNvSpPr/>
              <p:nvPr/>
            </p:nvSpPr>
            <p:spPr>
              <a:xfrm>
                <a:off x="8774608" y="64992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70">
                <a:extLst>
                  <a:ext uri="{FF2B5EF4-FFF2-40B4-BE49-F238E27FC236}">
                    <a16:creationId xmlns:a16="http://schemas.microsoft.com/office/drawing/2014/main" id="{87E65F83-517D-2571-1EF9-E64BDF89BA65}"/>
                  </a:ext>
                </a:extLst>
              </p:cNvPr>
              <p:cNvSpPr/>
              <p:nvPr/>
            </p:nvSpPr>
            <p:spPr>
              <a:xfrm>
                <a:off x="8336200" y="66734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97">
                <a:extLst>
                  <a:ext uri="{FF2B5EF4-FFF2-40B4-BE49-F238E27FC236}">
                    <a16:creationId xmlns:a16="http://schemas.microsoft.com/office/drawing/2014/main" id="{7A6AC142-B951-8B54-95BE-7D3EA92BDDEA}"/>
                  </a:ext>
                </a:extLst>
              </p:cNvPr>
              <p:cNvSpPr/>
              <p:nvPr/>
            </p:nvSpPr>
            <p:spPr>
              <a:xfrm rot="20617665" flipH="1">
                <a:off x="7726899" y="54553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FF7274-EBDD-7F34-241F-13CEF9F77A80}"/>
                </a:ext>
              </a:extLst>
            </p:cNvPr>
            <p:cNvSpPr txBox="1"/>
            <p:nvPr/>
          </p:nvSpPr>
          <p:spPr>
            <a:xfrm>
              <a:off x="7642683" y="125669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3698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3C2AA-BDF2-4A4A-2678-0D5181E0F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endParaRPr lang="en-US" sz="3600">
              <a:latin typeface="Aptos"/>
            </a:endParaRPr>
          </a:p>
          <a:p>
            <a:endParaRPr lang="en-US" sz="3600">
              <a:latin typeface="Aptos"/>
            </a:endParaRPr>
          </a:p>
          <a:p>
            <a:pPr marL="0" indent="0">
              <a:buNone/>
            </a:pPr>
            <a:r>
              <a:rPr lang="en-US" sz="3600">
                <a:latin typeface="Aptos"/>
                <a:hlinkClick r:id="rId2"/>
              </a:rPr>
              <a:t>LaunchIT Documentation</a:t>
            </a:r>
            <a:endParaRPr lang="en-US" sz="3600">
              <a:latin typeface="Aptos"/>
            </a:endParaRPr>
          </a:p>
          <a:p>
            <a:pPr marL="0" indent="0">
              <a:buNone/>
            </a:pPr>
            <a:endParaRPr lang="en-US" sz="1200">
              <a:latin typeface="Aptos"/>
            </a:endParaRPr>
          </a:p>
          <a:p>
            <a:pPr marL="0" indent="0">
              <a:buNone/>
            </a:pPr>
            <a:r>
              <a:rPr lang="en-US" sz="3600">
                <a:latin typeface="Aptos"/>
              </a:rPr>
              <a:t>CZ / SCF: </a:t>
            </a:r>
            <a:r>
              <a:rPr lang="en-US" sz="3600">
                <a:latin typeface="Aptos"/>
                <a:hlinkClick r:id="rId3"/>
              </a:rPr>
              <a:t>https://LaunchIT.llnl.gov</a:t>
            </a:r>
            <a:endParaRPr lang="en-US" sz="3600">
              <a:latin typeface="Aptos"/>
            </a:endParaRPr>
          </a:p>
          <a:p>
            <a:pPr marL="0" indent="0">
              <a:buNone/>
            </a:pPr>
            <a:r>
              <a:rPr lang="en-US" sz="3600">
                <a:latin typeface="Aptos"/>
              </a:rPr>
              <a:t>RZ: </a:t>
            </a:r>
            <a:r>
              <a:rPr lang="en-US" sz="3600">
                <a:latin typeface="Aptos"/>
                <a:hlinkClick r:id="rId4"/>
              </a:rPr>
              <a:t>https://rzLaunchIT.llnl.gov</a:t>
            </a:r>
            <a:endParaRPr lang="en-US" sz="3600">
              <a:latin typeface="Aptos"/>
            </a:endParaRPr>
          </a:p>
          <a:p>
            <a:endParaRPr lang="en-US" sz="39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5F915B-533A-6691-29C1-63330CC1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"/>
              </a:rPr>
              <a:t>Go to LaunchIT to get your Key! (version 2.3)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CF46E-C84C-A484-C756-203E2AEA98BF}"/>
              </a:ext>
            </a:extLst>
          </p:cNvPr>
          <p:cNvGrpSpPr/>
          <p:nvPr/>
        </p:nvGrpSpPr>
        <p:grpSpPr>
          <a:xfrm>
            <a:off x="9789092" y="90721"/>
            <a:ext cx="1800173" cy="841972"/>
            <a:chOff x="10162993" y="204311"/>
            <a:chExt cx="1800173" cy="8419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31D2C9-EB59-F63D-E20E-D00108C2401B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99BF1F0-18F7-E4ED-B5C6-D006D05E68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5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36">
                <a:extLst>
                  <a:ext uri="{FF2B5EF4-FFF2-40B4-BE49-F238E27FC236}">
                    <a16:creationId xmlns:a16="http://schemas.microsoft.com/office/drawing/2014/main" id="{1EFB0AB6-7B63-F3AB-193B-C045B2C0695D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B64F7E95-398A-177F-76F5-7DCB52B0076E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 97">
                <a:extLst>
                  <a:ext uri="{FF2B5EF4-FFF2-40B4-BE49-F238E27FC236}">
                    <a16:creationId xmlns:a16="http://schemas.microsoft.com/office/drawing/2014/main" id="{38D828B9-65BA-B39F-1824-705F0AB91EF7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6" name="TextBox 99">
              <a:extLst>
                <a:ext uri="{FF2B5EF4-FFF2-40B4-BE49-F238E27FC236}">
                  <a16:creationId xmlns:a16="http://schemas.microsoft.com/office/drawing/2014/main" id="{7DF0B089-4239-105D-48BF-C88FBB529E93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B49D12-A6F2-4011-B6EA-55787B4DB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018" y="1548713"/>
            <a:ext cx="37814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0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938F77-0903-0266-87C3-BB409A9A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0" y="1723800"/>
            <a:ext cx="11438630" cy="451828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"/>
              </a:rPr>
              <a:t>Update model to use Llama 3.3 70B </a:t>
            </a:r>
          </a:p>
          <a:p>
            <a:r>
              <a:rPr lang="en-US" dirty="0">
                <a:latin typeface="Aptos"/>
              </a:rPr>
              <a:t>Deploy </a:t>
            </a:r>
            <a:r>
              <a:rPr lang="en-US" dirty="0" err="1">
                <a:latin typeface="Aptos"/>
              </a:rPr>
              <a:t>LLamaMe</a:t>
            </a:r>
            <a:r>
              <a:rPr lang="en-US" dirty="0">
                <a:latin typeface="Aptos"/>
              </a:rPr>
              <a:t> - LaunchIT integration in OpenShift</a:t>
            </a:r>
          </a:p>
          <a:p>
            <a:r>
              <a:rPr lang="en-US" dirty="0">
                <a:latin typeface="Aptos"/>
              </a:rPr>
              <a:t>Enable email notifications when token is about to expire </a:t>
            </a:r>
          </a:p>
          <a:p>
            <a:r>
              <a:rPr lang="en-US" dirty="0">
                <a:latin typeface="Aptos"/>
              </a:rPr>
              <a:t>Can we support more than 1 model?</a:t>
            </a:r>
          </a:p>
          <a:p>
            <a:pPr lvl="1"/>
            <a:r>
              <a:rPr lang="en-US" dirty="0">
                <a:latin typeface="Aptos"/>
              </a:rPr>
              <a:t>GPU nodes are expensive  $$$</a:t>
            </a:r>
            <a:endParaRPr lang="en-US" dirty="0"/>
          </a:p>
          <a:p>
            <a:r>
              <a:rPr lang="en-US" dirty="0">
                <a:latin typeface="Aptos"/>
              </a:rPr>
              <a:t>LC </a:t>
            </a:r>
            <a:r>
              <a:rPr lang="en-US" dirty="0" err="1">
                <a:latin typeface="Aptos"/>
              </a:rPr>
              <a:t>SciChat</a:t>
            </a:r>
            <a:r>
              <a:rPr lang="en-US" dirty="0">
                <a:latin typeface="Aptos"/>
              </a:rPr>
              <a:t> - </a:t>
            </a:r>
            <a:r>
              <a:rPr lang="en-US" sz="2400" dirty="0">
                <a:latin typeface="Aptos"/>
              </a:rPr>
              <a:t>powered by </a:t>
            </a:r>
            <a:r>
              <a:rPr lang="en-US" sz="2400" dirty="0">
                <a:latin typeface="Aptos"/>
                <a:hlinkClick r:id="rId2"/>
              </a:rPr>
              <a:t>paperQA</a:t>
            </a:r>
            <a:r>
              <a:rPr lang="en-US" sz="2400" dirty="0">
                <a:latin typeface="Aptos"/>
              </a:rPr>
              <a:t> Retrieval Augmented Generation (RAG)</a:t>
            </a:r>
            <a:endParaRPr lang="en-US" sz="2400" dirty="0"/>
          </a:p>
          <a:p>
            <a:pPr lvl="1"/>
            <a:r>
              <a:rPr lang="en-US" dirty="0">
                <a:latin typeface="Aptos"/>
              </a:rPr>
              <a:t>Developed by </a:t>
            </a:r>
            <a:r>
              <a:rPr lang="en-US" dirty="0">
                <a:latin typeface="Aptos"/>
                <a:hlinkClick r:id="rId3"/>
              </a:rPr>
              <a:t>LC DevOps Interns Team (DOIT)</a:t>
            </a:r>
            <a:r>
              <a:rPr lang="en-US" dirty="0">
                <a:latin typeface="Aptos"/>
              </a:rPr>
              <a:t> </a:t>
            </a:r>
            <a:endParaRPr lang="en-US" dirty="0"/>
          </a:p>
          <a:p>
            <a:pPr lvl="1"/>
            <a:r>
              <a:rPr lang="en-US" dirty="0">
                <a:latin typeface="Aptos"/>
              </a:rPr>
              <a:t>DOERs: Kailey Wong and Arely Rosendes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50A23-8559-66A8-101F-A3510E7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next?</a:t>
            </a:r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5EFDF40B-5E04-5C56-3C1D-D2E50DD37D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2608" y="5073576"/>
            <a:ext cx="2525032" cy="8701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85CF32-5ADF-964C-F0F7-D684F788291A}"/>
              </a:ext>
            </a:extLst>
          </p:cNvPr>
          <p:cNvGrpSpPr/>
          <p:nvPr/>
        </p:nvGrpSpPr>
        <p:grpSpPr>
          <a:xfrm>
            <a:off x="9552446" y="204311"/>
            <a:ext cx="1800173" cy="841972"/>
            <a:chOff x="10162993" y="204311"/>
            <a:chExt cx="1800173" cy="8419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BF31AFD-60FE-490A-8EC8-79A9E296D752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588B5C2-B26B-4A35-FF58-CFB8771A20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5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36">
                <a:extLst>
                  <a:ext uri="{FF2B5EF4-FFF2-40B4-BE49-F238E27FC236}">
                    <a16:creationId xmlns:a16="http://schemas.microsoft.com/office/drawing/2014/main" id="{1BF6CC0B-3448-28B5-345C-DF03CDB6C223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 70">
                <a:extLst>
                  <a:ext uri="{FF2B5EF4-FFF2-40B4-BE49-F238E27FC236}">
                    <a16:creationId xmlns:a16="http://schemas.microsoft.com/office/drawing/2014/main" id="{6488D58F-09C0-662E-DD2E-8691FA775AF2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" name="Freeform 97">
                <a:extLst>
                  <a:ext uri="{FF2B5EF4-FFF2-40B4-BE49-F238E27FC236}">
                    <a16:creationId xmlns:a16="http://schemas.microsoft.com/office/drawing/2014/main" id="{A8FDF0BC-01C2-060A-AE9D-2983BD67BE68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99">
              <a:extLst>
                <a:ext uri="{FF2B5EF4-FFF2-40B4-BE49-F238E27FC236}">
                  <a16:creationId xmlns:a16="http://schemas.microsoft.com/office/drawing/2014/main" id="{874AF5CA-DBEB-02D3-89BE-16C3E0E74BD8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98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2AEE3F-0BDA-8013-F46E-5802A84DFFDF}"/>
              </a:ext>
            </a:extLst>
          </p:cNvPr>
          <p:cNvSpPr txBox="1">
            <a:spLocks/>
          </p:cNvSpPr>
          <p:nvPr/>
        </p:nvSpPr>
        <p:spPr>
          <a:xfrm>
            <a:off x="739470" y="1723919"/>
            <a:ext cx="10614329" cy="44993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ptos"/>
              </a:rPr>
              <a:t>    Microsoft Team: </a:t>
            </a:r>
            <a:r>
              <a:rPr lang="en-US">
                <a:latin typeface="Aptos"/>
                <a:hlinkClick r:id="rId2"/>
              </a:rPr>
              <a:t>LC LLamaMe (LLM) | General | Microsoft Teams</a:t>
            </a:r>
            <a:endParaRPr lang="en-US"/>
          </a:p>
          <a:p>
            <a:pPr marL="0" indent="0">
              <a:buNone/>
            </a:pPr>
            <a:endParaRPr lang="en-US">
              <a:latin typeface="Aptos"/>
            </a:endParaRPr>
          </a:p>
          <a:p>
            <a:pPr marL="0" indent="0">
              <a:buNone/>
            </a:pPr>
            <a:r>
              <a:rPr lang="en-US">
                <a:latin typeface="Aptos"/>
              </a:rPr>
              <a:t>    Docs: </a:t>
            </a:r>
            <a:r>
              <a:rPr lang="en-US">
                <a:latin typeface="Aptos"/>
                <a:hlinkClick r:id="rId3"/>
              </a:rPr>
              <a:t>https://hpc.llnl.gov/cloud</a:t>
            </a:r>
          </a:p>
          <a:p>
            <a:pPr marL="0" indent="0">
              <a:buNone/>
            </a:pPr>
            <a:r>
              <a:rPr lang="en-US">
                <a:latin typeface="Aptos"/>
              </a:rPr>
              <a:t>    Gitlab: </a:t>
            </a:r>
            <a:r>
              <a:rPr lang="en-US">
                <a:latin typeface="Aptos"/>
                <a:hlinkClick r:id="rId4"/>
              </a:rPr>
              <a:t>LLamaMe Example Repo</a:t>
            </a:r>
            <a:endParaRPr lang="en-US">
              <a:latin typeface="Aptos"/>
            </a:endParaRPr>
          </a:p>
          <a:p>
            <a:pPr marL="0" indent="0">
              <a:buNone/>
            </a:pPr>
            <a:endParaRPr lang="en-US">
              <a:latin typeface="Aptos"/>
            </a:endParaRPr>
          </a:p>
          <a:p>
            <a:pPr marL="0" indent="0">
              <a:buNone/>
            </a:pPr>
            <a:r>
              <a:rPr lang="en-US">
                <a:latin typeface="Aptos"/>
              </a:rPr>
              <a:t>    Feedback: </a:t>
            </a:r>
            <a:r>
              <a:rPr lang="en-US">
                <a:latin typeface="Aptos"/>
                <a:hlinkClick r:id="rId5"/>
              </a:rPr>
              <a:t>lit-help@llnl.gov</a:t>
            </a:r>
            <a:endParaRPr lang="en-US"/>
          </a:p>
          <a:p>
            <a:pPr marL="0" indent="0">
              <a:buNone/>
            </a:pPr>
            <a:r>
              <a:rPr lang="en-US">
                <a:latin typeface="Aptos"/>
              </a:rPr>
              <a:t>    Bugs: </a:t>
            </a:r>
            <a:r>
              <a:rPr lang="en-US">
                <a:latin typeface="Aptos"/>
                <a:hlinkClick r:id="rId6"/>
              </a:rPr>
              <a:t>lc-hotline@llnl.gov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86F307B-89B5-95DA-81C0-D411D22D481B}"/>
              </a:ext>
            </a:extLst>
          </p:cNvPr>
          <p:cNvSpPr txBox="1">
            <a:spLocks/>
          </p:cNvSpPr>
          <p:nvPr/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532A0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ptos"/>
              </a:rPr>
              <a:t>Stay connected … call me (</a:t>
            </a:r>
            <a:r>
              <a:rPr lang="en-US" err="1">
                <a:latin typeface="Aptos"/>
              </a:rPr>
              <a:t>llámame</a:t>
            </a:r>
            <a:r>
              <a:rPr lang="en-US">
                <a:latin typeface="Aptos"/>
              </a:rPr>
              <a:t>)</a:t>
            </a:r>
            <a:endParaRPr lang="en-US"/>
          </a:p>
        </p:txBody>
      </p:sp>
      <p:pic>
        <p:nvPicPr>
          <p:cNvPr id="10" name="Picture 2" descr="LLAMAme logo">
            <a:extLst>
              <a:ext uri="{FF2B5EF4-FFF2-40B4-BE49-F238E27FC236}">
                <a16:creationId xmlns:a16="http://schemas.microsoft.com/office/drawing/2014/main" id="{044FBE53-B387-F34F-EF37-A3310DE8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79" y="3743223"/>
            <a:ext cx="3628124" cy="23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59498-E4BF-3174-E9C8-B3079DA49004}"/>
              </a:ext>
            </a:extLst>
          </p:cNvPr>
          <p:cNvGrpSpPr/>
          <p:nvPr/>
        </p:nvGrpSpPr>
        <p:grpSpPr>
          <a:xfrm>
            <a:off x="10162993" y="204311"/>
            <a:ext cx="1800173" cy="841972"/>
            <a:chOff x="10162993" y="204311"/>
            <a:chExt cx="1800173" cy="8419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5C7338-7E4F-42C3-C980-FDE9017DADFC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63B1E8A-0723-A6D0-94D2-D2424FF775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8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AC56D234-15B5-24BA-F42B-5DEDA8DA8FD1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Freeform 70">
                <a:extLst>
                  <a:ext uri="{FF2B5EF4-FFF2-40B4-BE49-F238E27FC236}">
                    <a16:creationId xmlns:a16="http://schemas.microsoft.com/office/drawing/2014/main" id="{DF0DD634-4190-E030-69DD-28CB963B4FF7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Freeform 97">
                <a:extLst>
                  <a:ext uri="{FF2B5EF4-FFF2-40B4-BE49-F238E27FC236}">
                    <a16:creationId xmlns:a16="http://schemas.microsoft.com/office/drawing/2014/main" id="{419D89B0-6E4D-E3CB-F3B7-BC21FCE48867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3" name="TextBox 99">
              <a:extLst>
                <a:ext uri="{FF2B5EF4-FFF2-40B4-BE49-F238E27FC236}">
                  <a16:creationId xmlns:a16="http://schemas.microsoft.com/office/drawing/2014/main" id="{53EF38D4-80D3-866D-A8BE-A5358DDBD303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  <p:pic>
        <p:nvPicPr>
          <p:cNvPr id="18" name="Graphic 17" descr="Email with solid fill">
            <a:extLst>
              <a:ext uri="{FF2B5EF4-FFF2-40B4-BE49-F238E27FC236}">
                <a16:creationId xmlns:a16="http://schemas.microsoft.com/office/drawing/2014/main" id="{D028DD43-3EC9-235F-4EB7-760ECCAE68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77" y="4297828"/>
            <a:ext cx="914400" cy="914400"/>
          </a:xfrm>
          <a:prstGeom prst="rect">
            <a:avLst/>
          </a:prstGeom>
        </p:spPr>
      </p:pic>
      <p:pic>
        <p:nvPicPr>
          <p:cNvPr id="19" name="Graphic 18" descr="Programmer female with solid fill">
            <a:extLst>
              <a:ext uri="{FF2B5EF4-FFF2-40B4-BE49-F238E27FC236}">
                <a16:creationId xmlns:a16="http://schemas.microsoft.com/office/drawing/2014/main" id="{8A05D6D1-18E3-B588-B0A3-5A9E36CA82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803" y="2699550"/>
            <a:ext cx="914400" cy="914400"/>
          </a:xfrm>
          <a:prstGeom prst="rect">
            <a:avLst/>
          </a:prstGeom>
        </p:spPr>
      </p:pic>
      <p:pic>
        <p:nvPicPr>
          <p:cNvPr id="20" name="Graphic 19" descr="Chat with solid fill">
            <a:extLst>
              <a:ext uri="{FF2B5EF4-FFF2-40B4-BE49-F238E27FC236}">
                <a16:creationId xmlns:a16="http://schemas.microsoft.com/office/drawing/2014/main" id="{A81B37EA-B011-0B56-6915-6EDF8E8068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285" y="1539816"/>
            <a:ext cx="914400" cy="914400"/>
          </a:xfrm>
          <a:prstGeom prst="rect">
            <a:avLst/>
          </a:prstGeom>
        </p:spPr>
      </p:pic>
      <p:pic>
        <p:nvPicPr>
          <p:cNvPr id="21" name="Graphic 20" descr="Speaker phone with solid fill">
            <a:extLst>
              <a:ext uri="{FF2B5EF4-FFF2-40B4-BE49-F238E27FC236}">
                <a16:creationId xmlns:a16="http://schemas.microsoft.com/office/drawing/2014/main" id="{877128A3-F10D-0E94-F9E5-813EF9325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18241" y="3686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2C69-B892-A5CA-FEE0-E84958AB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D330670-FB7B-EC83-80B2-038E546E8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97" y="121154"/>
            <a:ext cx="9232160" cy="1154590"/>
          </a:xfrm>
        </p:spPr>
        <p:txBody>
          <a:bodyPr rIns="0"/>
          <a:lstStyle/>
          <a:p>
            <a:r>
              <a:rPr lang="en-US"/>
              <a:t>The nexus of cloud technologies, new workflows and traditional LC HPC ecosystems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0359498-E4BF-3174-E9C8-B3079DA49004}"/>
              </a:ext>
            </a:extLst>
          </p:cNvPr>
          <p:cNvGrpSpPr/>
          <p:nvPr/>
        </p:nvGrpSpPr>
        <p:grpSpPr>
          <a:xfrm>
            <a:off x="10162993" y="204311"/>
            <a:ext cx="1800173" cy="841972"/>
            <a:chOff x="7642683" y="545531"/>
            <a:chExt cx="1800173" cy="841972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05C7338-7E4F-42C3-C980-FDE9017DADFC}"/>
                </a:ext>
              </a:extLst>
            </p:cNvPr>
            <p:cNvGrpSpPr/>
            <p:nvPr/>
          </p:nvGrpSpPr>
          <p:grpSpPr>
            <a:xfrm>
              <a:off x="7726899" y="545531"/>
              <a:ext cx="1632925" cy="707388"/>
              <a:chOff x="7726899" y="545531"/>
              <a:chExt cx="1632925" cy="70738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63B1E8A-0723-A6D0-94D2-D2424FF775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883944" y="763258"/>
                <a:ext cx="366544" cy="360617"/>
              </a:xfrm>
              <a:prstGeom prst="ellipse">
                <a:avLst/>
              </a:prstGeom>
              <a:blipFill>
                <a:blip r:embed="rId3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C56D234-15B5-24BA-F42B-5DEDA8DA8FD1}"/>
                  </a:ext>
                </a:extLst>
              </p:cNvPr>
              <p:cNvSpPr/>
              <p:nvPr/>
            </p:nvSpPr>
            <p:spPr>
              <a:xfrm>
                <a:off x="8774608" y="64992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DF0DD634-4190-E030-69DD-28CB963B4FF7}"/>
                  </a:ext>
                </a:extLst>
              </p:cNvPr>
              <p:cNvSpPr/>
              <p:nvPr/>
            </p:nvSpPr>
            <p:spPr>
              <a:xfrm>
                <a:off x="8336200" y="66734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419D89B0-6E4D-E3CB-F3B7-BC21FCE48867}"/>
                  </a:ext>
                </a:extLst>
              </p:cNvPr>
              <p:cNvSpPr/>
              <p:nvPr/>
            </p:nvSpPr>
            <p:spPr>
              <a:xfrm rot="20617665" flipH="1">
                <a:off x="7726899" y="54553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3EF38D4-80D3-866D-A8BE-A5358DDBD303}"/>
                </a:ext>
              </a:extLst>
            </p:cNvPr>
            <p:cNvSpPr txBox="1"/>
            <p:nvPr/>
          </p:nvSpPr>
          <p:spPr>
            <a:xfrm>
              <a:off x="7642683" y="125669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B71C69A-278A-0E3C-1F17-DDF311106A6C}"/>
              </a:ext>
            </a:extLst>
          </p:cNvPr>
          <p:cNvGrpSpPr/>
          <p:nvPr/>
        </p:nvGrpSpPr>
        <p:grpSpPr>
          <a:xfrm>
            <a:off x="10719838" y="1224261"/>
            <a:ext cx="1364363" cy="1554688"/>
            <a:chOff x="10714389" y="1224261"/>
            <a:chExt cx="1364363" cy="1554688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F705ADD-38B7-3BB0-BB51-A75DDCCC4597}"/>
                </a:ext>
              </a:extLst>
            </p:cNvPr>
            <p:cNvSpPr/>
            <p:nvPr/>
          </p:nvSpPr>
          <p:spPr>
            <a:xfrm>
              <a:off x="10714389" y="1224261"/>
              <a:ext cx="1364363" cy="44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Paul Bryant</a:t>
              </a:r>
            </a:p>
            <a:p>
              <a:pPr algn="ctr"/>
              <a:r>
                <a:rPr lang="en-US" sz="105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(ORNL)</a:t>
              </a: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BA9B3B0-360F-3DEF-E587-ACECE8C2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2921" t="-3125" r="2921" b="3125"/>
            <a:stretch/>
          </p:blipFill>
          <p:spPr>
            <a:xfrm>
              <a:off x="10959972" y="1690813"/>
              <a:ext cx="873196" cy="10881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D891299B-62AD-4D11-AB22-DEC3009EB596}"/>
              </a:ext>
            </a:extLst>
          </p:cNvPr>
          <p:cNvSpPr/>
          <p:nvPr/>
        </p:nvSpPr>
        <p:spPr bwMode="auto">
          <a:xfrm>
            <a:off x="8463480" y="5054972"/>
            <a:ext cx="754200" cy="754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FF564DB-9954-3A16-C1AE-968E62744122}"/>
              </a:ext>
            </a:extLst>
          </p:cNvPr>
          <p:cNvSpPr/>
          <p:nvPr/>
        </p:nvSpPr>
        <p:spPr bwMode="auto">
          <a:xfrm>
            <a:off x="2322141" y="3193563"/>
            <a:ext cx="754200" cy="754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86B024F-E291-351A-2F7A-697D1639B049}"/>
              </a:ext>
            </a:extLst>
          </p:cNvPr>
          <p:cNvSpPr/>
          <p:nvPr/>
        </p:nvSpPr>
        <p:spPr>
          <a:xfrm>
            <a:off x="1058176" y="2017574"/>
            <a:ext cx="1143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Conner Cook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112B6284-07A4-7810-8345-B79DC580DA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t="-3510" b="4258"/>
          <a:stretch/>
        </p:blipFill>
        <p:spPr>
          <a:xfrm>
            <a:off x="1159212" y="2402649"/>
            <a:ext cx="941832" cy="116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023B3EC-ED66-D829-150C-1DDE9F420D7C}"/>
              </a:ext>
            </a:extLst>
          </p:cNvPr>
          <p:cNvCxnSpPr>
            <a:cxnSpLocks/>
          </p:cNvCxnSpPr>
          <p:nvPr/>
        </p:nvCxnSpPr>
        <p:spPr>
          <a:xfrm>
            <a:off x="833297" y="5810121"/>
            <a:ext cx="9537100" cy="0"/>
          </a:xfrm>
          <a:prstGeom prst="line">
            <a:avLst/>
          </a:prstGeom>
          <a:ln w="34925" cmpd="sng">
            <a:solidFill>
              <a:srgbClr val="355D7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12D3A3B9-9034-1C91-0271-936DB5F8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6" y="4760030"/>
            <a:ext cx="873970" cy="71894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EBB1B62D-F298-0C9F-A1B9-3A2554D66D74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8995" t="5412" r="1439" b="3159"/>
          <a:stretch/>
        </p:blipFill>
        <p:spPr>
          <a:xfrm>
            <a:off x="10953963" y="5038735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FD4976E4-F1AA-F6E8-CD43-AC4B53ECCF4E}"/>
              </a:ext>
            </a:extLst>
          </p:cNvPr>
          <p:cNvSpPr/>
          <p:nvPr/>
        </p:nvSpPr>
        <p:spPr>
          <a:xfrm>
            <a:off x="10725725" y="4572112"/>
            <a:ext cx="1352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Fox</a:t>
            </a:r>
          </a:p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(Project Lead)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86EC6304-2B2F-4CCF-1364-88A74AE849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865" b="1443"/>
          <a:stretch/>
        </p:blipFill>
        <p:spPr>
          <a:xfrm>
            <a:off x="8844672" y="4236067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98B91D8-1993-B130-37B9-53CB8D066533}"/>
              </a:ext>
            </a:extLst>
          </p:cNvPr>
          <p:cNvSpPr/>
          <p:nvPr/>
        </p:nvSpPr>
        <p:spPr>
          <a:xfrm>
            <a:off x="8657583" y="3762480"/>
            <a:ext cx="1316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Otto Venezuela</a:t>
            </a:r>
          </a:p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(Team Lead)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B407893-434D-7309-1743-F5833EC057E5}"/>
              </a:ext>
            </a:extLst>
          </p:cNvPr>
          <p:cNvSpPr/>
          <p:nvPr/>
        </p:nvSpPr>
        <p:spPr>
          <a:xfrm>
            <a:off x="2498195" y="3854813"/>
            <a:ext cx="1358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Zeke Morton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783A36E-A008-5279-52FD-49ADAF947CF5}"/>
              </a:ext>
            </a:extLst>
          </p:cNvPr>
          <p:cNvSpPr txBox="1"/>
          <p:nvPr/>
        </p:nvSpPr>
        <p:spPr>
          <a:xfrm rot="16200000">
            <a:off x="7982614" y="3541282"/>
            <a:ext cx="5054230" cy="369332"/>
          </a:xfrm>
          <a:prstGeom prst="rect">
            <a:avLst/>
          </a:prstGeom>
          <a:solidFill>
            <a:srgbClr val="355D7E"/>
          </a:solidFill>
          <a:ln>
            <a:solidFill>
              <a:srgbClr val="355D7E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BCCADD"/>
                </a:solidFill>
              </a:rPr>
              <a:t>Crucial Cross-Group Collaborators/Contractors</a:t>
            </a:r>
          </a:p>
        </p:txBody>
      </p:sp>
      <p:pic>
        <p:nvPicPr>
          <p:cNvPr id="122" name="Picture 18" descr="osa svg icon security web server">
            <a:extLst>
              <a:ext uri="{FF2B5EF4-FFF2-40B4-BE49-F238E27FC236}">
                <a16:creationId xmlns:a16="http://schemas.microsoft.com/office/drawing/2014/main" id="{510C51FC-4517-6114-8D65-43590CF9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21" y="5477293"/>
            <a:ext cx="519190" cy="5191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3CDEA22-3AFE-93E8-CFD7-21E3F0CE7C72}"/>
              </a:ext>
            </a:extLst>
          </p:cNvPr>
          <p:cNvGrpSpPr/>
          <p:nvPr/>
        </p:nvGrpSpPr>
        <p:grpSpPr>
          <a:xfrm>
            <a:off x="7452055" y="5409254"/>
            <a:ext cx="793929" cy="814935"/>
            <a:chOff x="6313500" y="4839595"/>
            <a:chExt cx="793929" cy="814935"/>
          </a:xfrm>
        </p:grpSpPr>
        <p:pic>
          <p:nvPicPr>
            <p:cNvPr id="124" name="Picture 16" descr="osa svg icon security database logical">
              <a:extLst>
                <a:ext uri="{FF2B5EF4-FFF2-40B4-BE49-F238E27FC236}">
                  <a16:creationId xmlns:a16="http://schemas.microsoft.com/office/drawing/2014/main" id="{BE9D3D7E-E188-BD1B-33B8-87475BCA7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55" y="4839595"/>
              <a:ext cx="487301" cy="48730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16" descr="osa svg icon security database logical">
              <a:extLst>
                <a:ext uri="{FF2B5EF4-FFF2-40B4-BE49-F238E27FC236}">
                  <a16:creationId xmlns:a16="http://schemas.microsoft.com/office/drawing/2014/main" id="{C81A78A7-2660-BF35-7E51-3306E9C46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128" y="5014095"/>
              <a:ext cx="487301" cy="48730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16" descr="osa svg icon security database logical">
              <a:extLst>
                <a:ext uri="{FF2B5EF4-FFF2-40B4-BE49-F238E27FC236}">
                  <a16:creationId xmlns:a16="http://schemas.microsoft.com/office/drawing/2014/main" id="{150BDEB3-131E-C23F-0EFB-F195D0837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500" y="5167229"/>
              <a:ext cx="487301" cy="48730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5DFABC7-DA1A-8C65-7425-B785D71B3E06}"/>
              </a:ext>
            </a:extLst>
          </p:cNvPr>
          <p:cNvSpPr/>
          <p:nvPr/>
        </p:nvSpPr>
        <p:spPr>
          <a:xfrm>
            <a:off x="4163609" y="2017574"/>
            <a:ext cx="1143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Corbett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830F6D0-4AC2-3C72-0B6E-87DC24E2C4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524" b="524"/>
          <a:stretch/>
        </p:blipFill>
        <p:spPr>
          <a:xfrm>
            <a:off x="4263131" y="4236067"/>
            <a:ext cx="944860" cy="116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7935F3E-9044-198E-3535-3616689DDD2C}"/>
              </a:ext>
            </a:extLst>
          </p:cNvPr>
          <p:cNvSpPr/>
          <p:nvPr/>
        </p:nvSpPr>
        <p:spPr>
          <a:xfrm>
            <a:off x="4249122" y="3854813"/>
            <a:ext cx="972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Neil O’Neill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44084C36-CF4D-557C-51B4-F6FCAF64484C}"/>
              </a:ext>
            </a:extLst>
          </p:cNvPr>
          <p:cNvPicPr>
            <a:picLocks/>
          </p:cNvPicPr>
          <p:nvPr/>
        </p:nvPicPr>
        <p:blipFill rotWithShape="1">
          <a:blip r:embed="rId12"/>
          <a:srcRect l="2460" t="-1898" r="2460" b="1582"/>
          <a:stretch/>
        </p:blipFill>
        <p:spPr>
          <a:xfrm>
            <a:off x="2706356" y="2402649"/>
            <a:ext cx="941832" cy="116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9212F94A-6789-BA27-9C44-3AC4AD128AED}"/>
              </a:ext>
            </a:extLst>
          </p:cNvPr>
          <p:cNvSpPr/>
          <p:nvPr/>
        </p:nvSpPr>
        <p:spPr>
          <a:xfrm>
            <a:off x="7116965" y="3854813"/>
            <a:ext cx="14122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Taliaferro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8420866-DFC1-4E31-7E04-71C939FCC494}"/>
              </a:ext>
            </a:extLst>
          </p:cNvPr>
          <p:cNvSpPr/>
          <p:nvPr/>
        </p:nvSpPr>
        <p:spPr>
          <a:xfrm>
            <a:off x="7204984" y="1925241"/>
            <a:ext cx="1143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Todd Heer </a:t>
            </a:r>
          </a:p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(Group Lead)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ABA9A14-5924-AE9F-37A3-1A527D1DBC80}"/>
              </a:ext>
            </a:extLst>
          </p:cNvPr>
          <p:cNvSpPr/>
          <p:nvPr/>
        </p:nvSpPr>
        <p:spPr>
          <a:xfrm>
            <a:off x="2500978" y="1925241"/>
            <a:ext cx="1352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12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Consolati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(Team Lead)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7B5AAEE-B542-F4B0-4A6F-B17AC42DDF05}"/>
              </a:ext>
            </a:extLst>
          </p:cNvPr>
          <p:cNvCxnSpPr>
            <a:cxnSpLocks/>
          </p:cNvCxnSpPr>
          <p:nvPr/>
        </p:nvCxnSpPr>
        <p:spPr>
          <a:xfrm>
            <a:off x="10325063" y="6257606"/>
            <a:ext cx="1866937" cy="0"/>
          </a:xfrm>
          <a:prstGeom prst="line">
            <a:avLst/>
          </a:prstGeom>
          <a:ln w="28575" cmpd="sng">
            <a:solidFill>
              <a:srgbClr val="355D7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48ADAE1-B83B-D6F0-B087-D364857CC467}"/>
              </a:ext>
            </a:extLst>
          </p:cNvPr>
          <p:cNvSpPr/>
          <p:nvPr/>
        </p:nvSpPr>
        <p:spPr>
          <a:xfrm>
            <a:off x="5623640" y="3854813"/>
            <a:ext cx="1311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Jordan Dorham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0B8C5353-7333-DF5D-E29A-649A96E6817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2000"/>
          </a:blip>
          <a:stretch>
            <a:fillRect/>
          </a:stretch>
        </p:blipFill>
        <p:spPr>
          <a:xfrm>
            <a:off x="1426714" y="3838726"/>
            <a:ext cx="675980" cy="6566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E41B4EB-9679-294A-CB0F-E14F6C404ABC}"/>
              </a:ext>
            </a:extLst>
          </p:cNvPr>
          <p:cNvPicPr>
            <a:picLocks/>
          </p:cNvPicPr>
          <p:nvPr/>
        </p:nvPicPr>
        <p:blipFill>
          <a:blip r:embed="rId14"/>
          <a:srcRect t="8710" b="8710"/>
          <a:stretch/>
        </p:blipFill>
        <p:spPr>
          <a:xfrm>
            <a:off x="7360189" y="4236067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C1F007CB-BE7E-993B-746E-E5A60301AD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5403" y="5145221"/>
            <a:ext cx="548501" cy="54850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82E2FB0B-0F36-7252-D52B-6758080656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92562" y="3309562"/>
            <a:ext cx="574691" cy="5746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2994E76F-53AB-6692-BBE6-D8F8BDB152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69731" y="3326660"/>
            <a:ext cx="941832" cy="117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6A96F4C9-4A7C-9871-D3E9-BCF01B1028E4}"/>
              </a:ext>
            </a:extLst>
          </p:cNvPr>
          <p:cNvSpPr/>
          <p:nvPr/>
        </p:nvSpPr>
        <p:spPr>
          <a:xfrm>
            <a:off x="10719838" y="2872917"/>
            <a:ext cx="136436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 Mendoza</a:t>
            </a:r>
          </a:p>
          <a:p>
            <a:pPr algn="ctr"/>
            <a:r>
              <a:rPr lang="en-US" sz="10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(contractor)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81AEA00-A61F-03D3-720B-D8B5C3BD26EB}"/>
              </a:ext>
            </a:extLst>
          </p:cNvPr>
          <p:cNvSpPr txBox="1"/>
          <p:nvPr/>
        </p:nvSpPr>
        <p:spPr>
          <a:xfrm>
            <a:off x="702738" y="1438226"/>
            <a:ext cx="97689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200"/>
              </a:spcAft>
              <a:buClr>
                <a:srgbClr val="0F4F97"/>
              </a:buClr>
            </a:pPr>
            <a:r>
              <a:rPr lang="en-US">
                <a:solidFill>
                  <a:schemeClr val="accent5">
                    <a:lumMod val="50000"/>
                  </a:schemeClr>
                </a:solidFill>
                <a:cs typeface="Angsana New" panose="02020603050405020304" pitchFamily="18" charset="-34"/>
              </a:rPr>
              <a:t>A deep bench of diverse talent to aid HPC with challenges of disruptive technology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F7D86F1-279A-511C-6FC9-0EC1004A8583}"/>
              </a:ext>
            </a:extLst>
          </p:cNvPr>
          <p:cNvSpPr/>
          <p:nvPr/>
        </p:nvSpPr>
        <p:spPr>
          <a:xfrm>
            <a:off x="5742109" y="2017574"/>
            <a:ext cx="1143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12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Westlund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ABC0E245-AC0B-26B3-48DB-06D20ECF38F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-2153" b="2518"/>
          <a:stretch/>
        </p:blipFill>
        <p:spPr>
          <a:xfrm>
            <a:off x="5790837" y="2401676"/>
            <a:ext cx="943223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30DBEFC4-8FC0-EA42-1F2C-4A5EF4B8DC60}"/>
              </a:ext>
            </a:extLst>
          </p:cNvPr>
          <p:cNvSpPr/>
          <p:nvPr/>
        </p:nvSpPr>
        <p:spPr>
          <a:xfrm>
            <a:off x="8696736" y="2017574"/>
            <a:ext cx="1143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Urwah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Mir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CA6F9347-153E-7F94-9FC6-86F6B1B430C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3096" t="10000" r="13333" b="10000"/>
          <a:stretch/>
        </p:blipFill>
        <p:spPr>
          <a:xfrm>
            <a:off x="8830983" y="2401676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0FC61A96-76A3-F96E-89FA-D7259663C0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6003" y="5424061"/>
            <a:ext cx="761614" cy="7654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B2DBC177-319D-6014-E9A3-7C010CA3A9F9}"/>
              </a:ext>
            </a:extLst>
          </p:cNvPr>
          <p:cNvPicPr>
            <a:picLocks/>
          </p:cNvPicPr>
          <p:nvPr/>
        </p:nvPicPr>
        <p:blipFill>
          <a:blip r:embed="rId21"/>
          <a:srcRect l="11035" t="17143" r="17931" b="21905"/>
          <a:stretch/>
        </p:blipFill>
        <p:spPr>
          <a:xfrm>
            <a:off x="5808314" y="4236067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44450"/>
            <a:contourClr>
              <a:srgbClr val="FFFFFF"/>
            </a:contourClr>
          </a:sp3d>
        </p:spPr>
      </p:pic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10489C1-BAE6-D3DF-8513-7484E657EE6C}"/>
              </a:ext>
            </a:extLst>
          </p:cNvPr>
          <p:cNvCxnSpPr>
            <a:cxnSpLocks/>
          </p:cNvCxnSpPr>
          <p:nvPr/>
        </p:nvCxnSpPr>
        <p:spPr>
          <a:xfrm>
            <a:off x="725597" y="1166254"/>
            <a:ext cx="11485418" cy="38986"/>
          </a:xfrm>
          <a:prstGeom prst="line">
            <a:avLst/>
          </a:prstGeom>
          <a:ln w="38100" cmpd="sng">
            <a:solidFill>
              <a:srgbClr val="345D7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1" name="Picture 150">
            <a:extLst>
              <a:ext uri="{FF2B5EF4-FFF2-40B4-BE49-F238E27FC236}">
                <a16:creationId xmlns:a16="http://schemas.microsoft.com/office/drawing/2014/main" id="{E81CB074-0792-9FC8-12A9-DB9018CD6DFD}"/>
              </a:ext>
            </a:extLst>
          </p:cNvPr>
          <p:cNvPicPr>
            <a:picLocks/>
          </p:cNvPicPr>
          <p:nvPr/>
        </p:nvPicPr>
        <p:blipFill>
          <a:blip r:embed="rId22"/>
          <a:srcRect l="-7767" t="10000" r="7767" b="10000"/>
          <a:stretch/>
        </p:blipFill>
        <p:spPr>
          <a:xfrm>
            <a:off x="7354951" y="2401676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678E03A7-B92C-226C-99F1-B0BE8F91F9C3}"/>
              </a:ext>
            </a:extLst>
          </p:cNvPr>
          <p:cNvPicPr>
            <a:picLocks/>
          </p:cNvPicPr>
          <p:nvPr/>
        </p:nvPicPr>
        <p:blipFill>
          <a:blip r:embed="rId23"/>
          <a:srcRect l="952" t="8823" r="952" b="15883"/>
          <a:stretch/>
        </p:blipFill>
        <p:spPr>
          <a:xfrm>
            <a:off x="4264645" y="2401676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5A00151-71A8-CFF6-B4B5-3A4A2F229E83}"/>
              </a:ext>
            </a:extLst>
          </p:cNvPr>
          <p:cNvPicPr>
            <a:picLocks/>
          </p:cNvPicPr>
          <p:nvPr/>
        </p:nvPicPr>
        <p:blipFill>
          <a:blip r:embed="rId24"/>
          <a:srcRect l="1869" t="4286" r="1869" b="4286"/>
          <a:stretch/>
        </p:blipFill>
        <p:spPr>
          <a:xfrm>
            <a:off x="2706356" y="4241639"/>
            <a:ext cx="941832" cy="117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449147B3-2FAB-5AE4-CA78-DF518F7EE20C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2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119"/>
                    </a14:imgEffect>
                    <a14:imgEffect>
                      <a14:saturation sat="3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154" y="1195725"/>
            <a:ext cx="559223" cy="557954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2D15064-7239-5383-ECB6-9530AEA69C85}"/>
              </a:ext>
            </a:extLst>
          </p:cNvPr>
          <p:cNvGrpSpPr/>
          <p:nvPr/>
        </p:nvGrpSpPr>
        <p:grpSpPr>
          <a:xfrm>
            <a:off x="0" y="48002"/>
            <a:ext cx="851582" cy="6328414"/>
            <a:chOff x="0" y="48002"/>
            <a:chExt cx="851582" cy="632841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667FD07-09E8-EB75-58C4-F25168AC9287}"/>
                </a:ext>
              </a:extLst>
            </p:cNvPr>
            <p:cNvSpPr/>
            <p:nvPr/>
          </p:nvSpPr>
          <p:spPr>
            <a:xfrm>
              <a:off x="0" y="48002"/>
              <a:ext cx="833297" cy="6328414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itle 3">
              <a:extLst>
                <a:ext uri="{FF2B5EF4-FFF2-40B4-BE49-F238E27FC236}">
                  <a16:creationId xmlns:a16="http://schemas.microsoft.com/office/drawing/2014/main" id="{2AE2A3BF-B98E-3AEE-EB18-B90916706C8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2594220" y="2708031"/>
              <a:ext cx="6042809" cy="848795"/>
            </a:xfrm>
            <a:prstGeom prst="rect">
              <a:avLst/>
            </a:prstGeom>
            <a:noFill/>
            <a:effectLst/>
          </p:spPr>
          <p:txBody>
            <a:bodyPr vert="horz" lIns="91440" tIns="45720" rIns="45720" bIns="0" rtlCol="0" anchor="ctr">
              <a:noAutofit/>
              <a:scene3d>
                <a:camera prst="orthographicFront"/>
                <a:lightRig rig="threePt" dir="t">
                  <a:rot lat="0" lon="0" rev="4800000"/>
                </a:lightRig>
              </a:scene3d>
              <a:sp3d prstMaterial="matte"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2800" b="1" kern="120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9161"/>
                </a:lnSpc>
                <a:spcBef>
                  <a:spcPts val="0"/>
                </a:spcBef>
              </a:pPr>
              <a:r>
                <a:rPr lang="en-US" sz="3800" b="0">
                  <a:solidFill>
                    <a:srgbClr val="E4EAF4"/>
                  </a:solidFill>
                </a:rPr>
                <a:t>Workflow </a:t>
              </a:r>
              <a:r>
                <a:rPr lang="en-US" sz="3800" b="0">
                  <a:solidFill>
                    <a:srgbClr val="E4EAF4"/>
                  </a:solidFill>
                  <a:latin typeface="Aptos" panose="020B0004020202020204" pitchFamily="34" charset="0"/>
                </a:rPr>
                <a:t>Enablement</a:t>
              </a:r>
              <a:r>
                <a:rPr lang="en-US" sz="3800" b="0">
                  <a:solidFill>
                    <a:srgbClr val="E4EAF4"/>
                  </a:solidFill>
                </a:rPr>
                <a:t> Group</a:t>
              </a:r>
              <a:endParaRPr lang="en-US">
                <a:solidFill>
                  <a:srgbClr val="E4EAF4"/>
                </a:solidFill>
              </a:endParaRPr>
            </a:p>
          </p:txBody>
        </p: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F578F718-2771-BED4-14D9-2A6266F553A2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0242" y="5545483"/>
            <a:ext cx="1293953" cy="6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83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8E19E0-98B3-E96D-4C19-1FB972FC2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920" y="124650"/>
            <a:ext cx="506571" cy="546876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2F9FF23-C67B-D44E-B81A-C618E6D79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98" y="1255325"/>
            <a:ext cx="11271801" cy="4414054"/>
          </a:xfrm>
          <a:noFill/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Persistent Data Services </a:t>
            </a:r>
            <a:r>
              <a:rPr lang="en-US" sz="2000">
                <a:latin typeface="+mn-lt"/>
                <a:cs typeface="Calibri"/>
              </a:rPr>
              <a:t>(PDS) - curated containerized secure user-provisioned data applications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Bespoke software stack deployments </a:t>
            </a:r>
            <a:r>
              <a:rPr lang="en-US" sz="2000">
                <a:latin typeface="+mn-lt"/>
                <a:cs typeface="Calibri"/>
              </a:rPr>
              <a:t>- enabling HPC right next to the “big iron”</a:t>
            </a:r>
            <a:endParaRPr lang="en-US" sz="2000" b="1">
              <a:latin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Object Storage </a:t>
            </a:r>
            <a:r>
              <a:rPr lang="en-US" sz="2000">
                <a:latin typeface="+mn-lt"/>
                <a:cs typeface="Calibri"/>
              </a:rPr>
              <a:t>- s3-protocol object data stores</a:t>
            </a:r>
            <a:endParaRPr lang="en-US" sz="2000" b="1">
              <a:latin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AI </a:t>
            </a:r>
            <a:r>
              <a:rPr lang="en-US" sz="2000">
                <a:latin typeface="+mn-lt"/>
                <a:cs typeface="Calibri"/>
              </a:rPr>
              <a:t>-</a:t>
            </a:r>
            <a:r>
              <a:rPr lang="en-US" sz="2000" b="1">
                <a:latin typeface="+mn-lt"/>
                <a:cs typeface="Calibri"/>
              </a:rPr>
              <a:t> </a:t>
            </a:r>
            <a:r>
              <a:rPr lang="en-US" sz="2000">
                <a:latin typeface="+mn-lt"/>
                <a:cs typeface="Calibri"/>
              </a:rPr>
              <a:t>workflows integrated with hosted LLMs; AI accelerator h/w integration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Container</a:t>
            </a:r>
            <a:r>
              <a:rPr lang="en-US" sz="2000">
                <a:latin typeface="+mn-lt"/>
                <a:cs typeface="Calibri"/>
              </a:rPr>
              <a:t> </a:t>
            </a:r>
            <a:r>
              <a:rPr lang="en-US" sz="2000" b="1">
                <a:latin typeface="+mn-lt"/>
                <a:cs typeface="Calibri"/>
              </a:rPr>
              <a:t>orchestration -</a:t>
            </a:r>
            <a:r>
              <a:rPr lang="en-US" sz="2000">
                <a:latin typeface="+mn-lt"/>
                <a:cs typeface="Calibri"/>
              </a:rPr>
              <a:t> Kubernetes / OpenShift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Repos and image security scanning -</a:t>
            </a:r>
            <a:r>
              <a:rPr lang="en-US" sz="2000">
                <a:latin typeface="+mn-lt"/>
                <a:cs typeface="Calibri"/>
              </a:rPr>
              <a:t> Nexus, </a:t>
            </a:r>
            <a:r>
              <a:rPr lang="en-US" sz="2000" err="1">
                <a:latin typeface="+mn-lt"/>
                <a:cs typeface="Calibri"/>
              </a:rPr>
              <a:t>Trivy</a:t>
            </a:r>
            <a:r>
              <a:rPr lang="en-US" sz="2000">
                <a:latin typeface="+mn-lt"/>
                <a:cs typeface="Calibri"/>
              </a:rPr>
              <a:t>, Gitlab registries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Continuous Integration </a:t>
            </a:r>
            <a:r>
              <a:rPr lang="en-US" sz="2000">
                <a:latin typeface="+mn-lt"/>
                <a:cs typeface="Calibri"/>
              </a:rPr>
              <a:t>(CI) - Custom runners for local &amp; multi-institutional cross-site CI</a:t>
            </a:r>
          </a:p>
          <a:p>
            <a:pPr>
              <a:lnSpc>
                <a:spcPct val="100000"/>
              </a:lnSpc>
            </a:pPr>
            <a:r>
              <a:rPr lang="en-US" sz="2000" b="1">
                <a:latin typeface="+mn-lt"/>
                <a:cs typeface="Calibri"/>
              </a:rPr>
              <a:t>Workflow tools -</a:t>
            </a:r>
            <a:r>
              <a:rPr lang="en-US" sz="2000">
                <a:latin typeface="+mn-lt"/>
                <a:cs typeface="Calibri"/>
              </a:rPr>
              <a:t> Merlin (LLNL), Sina (LLNL), Fireworks, </a:t>
            </a:r>
            <a:r>
              <a:rPr lang="en-US" sz="2000" err="1">
                <a:latin typeface="+mn-lt"/>
                <a:cs typeface="Calibri"/>
              </a:rPr>
              <a:t>CDash</a:t>
            </a:r>
            <a:r>
              <a:rPr lang="en-US" sz="2000">
                <a:latin typeface="+mn-lt"/>
                <a:cs typeface="Calibri"/>
              </a:rPr>
              <a:t>, </a:t>
            </a:r>
            <a:r>
              <a:rPr lang="en-US" sz="2000" err="1">
                <a:latin typeface="+mn-lt"/>
                <a:cs typeface="Calibri"/>
              </a:rPr>
              <a:t>AiiDA</a:t>
            </a:r>
            <a:endParaRPr lang="en-US" sz="2000">
              <a:latin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Flux -</a:t>
            </a:r>
            <a:r>
              <a:rPr lang="en-US" sz="2000">
                <a:latin typeface="+mn-lt"/>
                <a:cs typeface="Calibri"/>
              </a:rPr>
              <a:t> scheduler development fused with storage container and cloud integration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LC Web Services -</a:t>
            </a:r>
            <a:r>
              <a:rPr lang="en-US" sz="2000">
                <a:latin typeface="+mn-lt"/>
                <a:cs typeface="Calibri"/>
              </a:rPr>
              <a:t> Atlassian suite, Gitlab	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Container telemetry - </a:t>
            </a:r>
            <a:r>
              <a:rPr lang="en-US" sz="2000">
                <a:latin typeface="+mn-lt"/>
                <a:cs typeface="Calibri"/>
              </a:rPr>
              <a:t>Advanced Cluster Monitoring, Elasticsearch, Kibana, Grafana, Prometheus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2000" b="1">
                <a:latin typeface="+mn-lt"/>
                <a:cs typeface="Calibri"/>
              </a:rPr>
              <a:t>Automatable LC workflows </a:t>
            </a:r>
            <a:r>
              <a:rPr lang="en-US" sz="2000">
                <a:latin typeface="+mn-lt"/>
                <a:cs typeface="Calibri"/>
              </a:rPr>
              <a:t>from inside &amp; outside “the LC bubble” - trigger tokens, object store keys </a:t>
            </a:r>
          </a:p>
          <a:p>
            <a:pPr>
              <a:spcBef>
                <a:spcPts val="1000"/>
              </a:spcBef>
            </a:pPr>
            <a:endParaRPr lang="en-US" sz="200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26" name="Picture 2" descr="Press kit | GitLab">
            <a:extLst>
              <a:ext uri="{FF2B5EF4-FFF2-40B4-BE49-F238E27FC236}">
                <a16:creationId xmlns:a16="http://schemas.microsoft.com/office/drawing/2014/main" id="{BD4652B4-E3DD-0045-8331-1B68B4F8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612" y="4180159"/>
            <a:ext cx="647720" cy="58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rafana for Monitoring Time Series Analytics | InfluxData">
            <a:extLst>
              <a:ext uri="{FF2B5EF4-FFF2-40B4-BE49-F238E27FC236}">
                <a16:creationId xmlns:a16="http://schemas.microsoft.com/office/drawing/2014/main" id="{F98CF899-3D3C-8F1D-E2EC-387CB603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88" y="4157569"/>
            <a:ext cx="450394" cy="4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9BA0F5-2308-6844-B3F7-1A010CCB2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707" y="5168701"/>
            <a:ext cx="770687" cy="263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ECCAD-6AA7-D145-BBC3-36D755A98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5245" y="1986969"/>
            <a:ext cx="526042" cy="511012"/>
          </a:xfrm>
          <a:prstGeom prst="rect">
            <a:avLst/>
          </a:prstGeom>
        </p:spPr>
      </p:pic>
      <p:pic>
        <p:nvPicPr>
          <p:cNvPr id="38" name="Picture 2" descr="Image result for redis">
            <a:extLst>
              <a:ext uri="{FF2B5EF4-FFF2-40B4-BE49-F238E27FC236}">
                <a16:creationId xmlns:a16="http://schemas.microsoft.com/office/drawing/2014/main" id="{D6A43377-024D-474D-915B-DED26062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4983" y="2326673"/>
            <a:ext cx="589385" cy="4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F6C69C-A55A-7741-8AA7-7676513980D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608" y="3481940"/>
            <a:ext cx="848727" cy="3982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F2B4C5-9D50-F348-A505-5E7649FA6EC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543" y="1770321"/>
            <a:ext cx="675263" cy="349589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8831ADC-0592-514B-B062-A0C47297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1" y="95501"/>
            <a:ext cx="11899982" cy="777664"/>
          </a:xfrm>
        </p:spPr>
        <p:txBody>
          <a:bodyPr vert="horz" lIns="274320" rIns="2743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lnSpc>
                <a:spcPct val="100000"/>
              </a:lnSpc>
            </a:pPr>
            <a:r>
              <a:rPr lang="en-US" sz="4200">
                <a:solidFill>
                  <a:srgbClr val="35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Delivering on HPC Convergence</a:t>
            </a:r>
            <a:br>
              <a:rPr lang="en-US" sz="4400">
                <a:solidFill>
                  <a:srgbClr val="35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>
                <a:solidFill>
                  <a:srgbClr val="35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Realizing the promise of production DevOps engineering leveraging </a:t>
            </a:r>
            <a:r>
              <a:rPr lang="en-US" sz="2000" b="0" i="1">
                <a:solidFill>
                  <a:srgbClr val="35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On-premises</a:t>
            </a:r>
            <a:r>
              <a:rPr lang="en-US" sz="2000" b="0">
                <a:solidFill>
                  <a:srgbClr val="355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cloud-native technologies </a:t>
            </a:r>
            <a:endParaRPr lang="en-US" sz="2400" b="0">
              <a:solidFill>
                <a:srgbClr val="355D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80A46D-190A-C645-B96D-CD3E16979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1451" y="2573792"/>
            <a:ext cx="1099671" cy="2985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0FE4B6-A24C-BA49-B91C-E77A642C50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473" y="232472"/>
            <a:ext cx="452470" cy="4836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5C91AB8-FE46-9145-9AE0-D487494793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409" y="1921606"/>
            <a:ext cx="1317063" cy="32843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DD589B4-E6CB-AB46-97E9-197BDA9082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40549" y="4730093"/>
            <a:ext cx="962000" cy="4458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15FCA42-08C2-B84D-B122-46A74FFE02B8}"/>
              </a:ext>
            </a:extLst>
          </p:cNvPr>
          <p:cNvSpPr/>
          <p:nvPr/>
        </p:nvSpPr>
        <p:spPr bwMode="auto">
          <a:xfrm>
            <a:off x="-7951" y="1144987"/>
            <a:ext cx="841248" cy="5184648"/>
          </a:xfrm>
          <a:prstGeom prst="rect">
            <a:avLst/>
          </a:prstGeom>
          <a:solidFill>
            <a:srgbClr val="355D7E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0D230EE6-0ED0-7F4D-AAD0-81A6533CE44F}"/>
              </a:ext>
            </a:extLst>
          </p:cNvPr>
          <p:cNvSpPr txBox="1">
            <a:spLocks/>
          </p:cNvSpPr>
          <p:nvPr/>
        </p:nvSpPr>
        <p:spPr>
          <a:xfrm rot="16200000">
            <a:off x="-2068378" y="3229816"/>
            <a:ext cx="5018451" cy="848795"/>
          </a:xfrm>
          <a:prstGeom prst="rect">
            <a:avLst/>
          </a:prstGeom>
          <a:noFill/>
          <a:effectLst/>
        </p:spPr>
        <p:txBody>
          <a:bodyPr vert="horz" lIns="91440" tIns="45720" rIns="45720" bIns="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120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9161"/>
              </a:lnSpc>
              <a:spcBef>
                <a:spcPts val="0"/>
              </a:spcBef>
            </a:pPr>
            <a:r>
              <a:rPr lang="en-US" sz="3200" b="0">
                <a:solidFill>
                  <a:srgbClr val="BCCADD"/>
                </a:solidFill>
              </a:rPr>
              <a:t>Workflow Enablement Group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05DD4-9F87-4342-EFD0-4A59335F12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9101" y="226937"/>
            <a:ext cx="1518961" cy="458990"/>
          </a:xfrm>
          <a:prstGeom prst="rect">
            <a:avLst/>
          </a:prstGeom>
        </p:spPr>
      </p:pic>
      <p:pic>
        <p:nvPicPr>
          <p:cNvPr id="5" name="Picture 2" descr="Confluence | Your Remote-Friendly Team Workspace | Atlassian">
            <a:extLst>
              <a:ext uri="{FF2B5EF4-FFF2-40B4-BE49-F238E27FC236}">
                <a16:creationId xmlns:a16="http://schemas.microsoft.com/office/drawing/2014/main" id="{91DB6077-C459-2A21-93D4-3BBE2CC1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1" y="5378107"/>
            <a:ext cx="1218572" cy="1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iiDA">
            <a:extLst>
              <a:ext uri="{FF2B5EF4-FFF2-40B4-BE49-F238E27FC236}">
                <a16:creationId xmlns:a16="http://schemas.microsoft.com/office/drawing/2014/main" id="{A17C56D8-D4DA-A07D-8B9F-A57FC597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129" y="4334909"/>
            <a:ext cx="571331" cy="1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DE83B-E8C8-BD2A-0B8B-F78DE21249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2721" y="5175947"/>
            <a:ext cx="929774" cy="218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A2ECDF-EBA8-1ED5-EB87-978E811EA2B3}"/>
              </a:ext>
            </a:extLst>
          </p:cNvPr>
          <p:cNvSpPr txBox="1"/>
          <p:nvPr/>
        </p:nvSpPr>
        <p:spPr>
          <a:xfrm>
            <a:off x="3512245" y="6401535"/>
            <a:ext cx="509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Learn more at: </a:t>
            </a:r>
            <a:r>
              <a:rPr lang="en-US" sz="2400" err="1">
                <a:solidFill>
                  <a:schemeClr val="bg1"/>
                </a:solidFill>
              </a:rPr>
              <a:t>hpc.llnl.gov</a:t>
            </a:r>
            <a:r>
              <a:rPr lang="en-US" sz="2400">
                <a:solidFill>
                  <a:schemeClr val="bg1"/>
                </a:solidFill>
              </a:rPr>
              <a:t>/cloud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F64DF7-4BE0-D704-EBDF-74BABFDF3839}"/>
              </a:ext>
            </a:extLst>
          </p:cNvPr>
          <p:cNvSpPr txBox="1"/>
          <p:nvPr/>
        </p:nvSpPr>
        <p:spPr>
          <a:xfrm>
            <a:off x="3498992" y="6378343"/>
            <a:ext cx="509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Learn more at: </a:t>
            </a:r>
            <a:r>
              <a:rPr lang="en-US" sz="2400" err="1">
                <a:solidFill>
                  <a:schemeClr val="accent1">
                    <a:lumMod val="50000"/>
                  </a:schemeClr>
                </a:solidFill>
              </a:rPr>
              <a:t>hpc.llnl.gov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/cloud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1A01E2-72DC-3159-BDEB-2C900074606E}"/>
              </a:ext>
            </a:extLst>
          </p:cNvPr>
          <p:cNvGrpSpPr/>
          <p:nvPr/>
        </p:nvGrpSpPr>
        <p:grpSpPr>
          <a:xfrm>
            <a:off x="11329552" y="4646804"/>
            <a:ext cx="815725" cy="620962"/>
            <a:chOff x="9831905" y="5125511"/>
            <a:chExt cx="815725" cy="620962"/>
          </a:xfrm>
        </p:grpSpPr>
        <p:pic>
          <p:nvPicPr>
            <p:cNvPr id="9" name="Picture 4" descr="Jacamar CI Logo">
              <a:extLst>
                <a:ext uri="{FF2B5EF4-FFF2-40B4-BE49-F238E27FC236}">
                  <a16:creationId xmlns:a16="http://schemas.microsoft.com/office/drawing/2014/main" id="{444D73BD-8D75-DD58-C537-0C94CC2ED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278" y="5125511"/>
              <a:ext cx="686352" cy="473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32E443-24F9-BDE3-66D4-E1F78600F04B}"/>
                </a:ext>
              </a:extLst>
            </p:cNvPr>
            <p:cNvSpPr txBox="1"/>
            <p:nvPr/>
          </p:nvSpPr>
          <p:spPr>
            <a:xfrm>
              <a:off x="9831905" y="5484863"/>
              <a:ext cx="6527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Jacamar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D6F5F-49B8-F206-011D-556A7B3A4D47}"/>
              </a:ext>
            </a:extLst>
          </p:cNvPr>
          <p:cNvCxnSpPr>
            <a:cxnSpLocks/>
          </p:cNvCxnSpPr>
          <p:nvPr/>
        </p:nvCxnSpPr>
        <p:spPr>
          <a:xfrm>
            <a:off x="725597" y="1166254"/>
            <a:ext cx="11485418" cy="38986"/>
          </a:xfrm>
          <a:prstGeom prst="line">
            <a:avLst/>
          </a:prstGeom>
          <a:ln w="38100" cmpd="sng">
            <a:solidFill>
              <a:srgbClr val="345D7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0BF16FD-E25F-99A1-AFD3-A2F6852C20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37360" y="97225"/>
            <a:ext cx="725023" cy="6887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8F7AC8-0E88-E427-8A43-029B856CD7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93715" y="2981135"/>
            <a:ext cx="709392" cy="743404"/>
          </a:xfrm>
          <a:prstGeom prst="rect">
            <a:avLst/>
          </a:prstGeom>
        </p:spPr>
      </p:pic>
      <p:pic>
        <p:nvPicPr>
          <p:cNvPr id="25" name="Picture 2" descr="Query Postgres Database ...">
            <a:extLst>
              <a:ext uri="{FF2B5EF4-FFF2-40B4-BE49-F238E27FC236}">
                <a16:creationId xmlns:a16="http://schemas.microsoft.com/office/drawing/2014/main" id="{DA306597-B213-925B-588D-C50CDE7B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55" y="2083548"/>
            <a:ext cx="846863" cy="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CB995-669D-78E4-7DC5-423FA21AEE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16363" y="2958900"/>
            <a:ext cx="848726" cy="419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2C661-F0E6-55B6-0501-A080EA43C74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481972" y="3414183"/>
            <a:ext cx="571331" cy="628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57160-BE7F-DC22-C89E-333917702F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386716" y="2273294"/>
            <a:ext cx="713918" cy="338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8909BE-D879-7090-F308-8F0F7CA3CEA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1" y="1572366"/>
            <a:ext cx="1003776" cy="268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C0EC68-BB3A-D4B8-9592-EDB89FA3EF9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70888" y="2973926"/>
            <a:ext cx="349723" cy="4396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91D40C-B3F4-E54D-A358-FA7CE87375E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537" y="2719723"/>
            <a:ext cx="652742" cy="652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59A9D9-0F73-97A0-9DC5-FCE68983F5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55805" y="4174747"/>
            <a:ext cx="404803" cy="4396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FBF818-D672-EC57-F90F-75155B5F571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71336" y="5024309"/>
            <a:ext cx="656625" cy="5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2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32617C-BB24-E2E1-6925-6C501BB3E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ptos"/>
              </a:rPr>
              <a:t>Available in CZ and RZ as Limited Availability (LA) since Sept. 2024   ( SCF LA in April 2025)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B7436-8E6D-08EC-5AD0-CC35F4F2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0" y="1615061"/>
            <a:ext cx="10614329" cy="3921981"/>
          </a:xfrm>
        </p:spPr>
        <p:txBody>
          <a:bodyPr lIns="91440" tIns="45720" rIns="91440" bIns="45720" anchor="t"/>
          <a:lstStyle/>
          <a:p>
            <a:r>
              <a:rPr lang="en-US" sz="1800" dirty="0" err="1">
                <a:effectLst/>
                <a:latin typeface="Aptos"/>
                <a:ea typeface="Aptos" panose="020B0004020202020204" pitchFamily="34" charset="0"/>
                <a:cs typeface="Arial"/>
              </a:rPr>
              <a:t>LLamaMe</a:t>
            </a:r>
            <a:r>
              <a:rPr lang="en-US" sz="1800" dirty="0">
                <a:effectLst/>
                <a:latin typeface="Aptos"/>
                <a:ea typeface="Aptos" panose="020B0004020202020204" pitchFamily="34" charset="0"/>
                <a:cs typeface="Arial"/>
              </a:rPr>
              <a:t> API represents a significant advancement in providing users with seamless access to locally-hosted open-source Large Language </a:t>
            </a:r>
            <a:r>
              <a:rPr lang="en-US" sz="1800" dirty="0">
                <a:latin typeface="Aptos"/>
                <a:ea typeface="Aptos" panose="020B0004020202020204" pitchFamily="34" charset="0"/>
                <a:cs typeface="Arial"/>
              </a:rPr>
              <a:t>Model </a:t>
            </a:r>
            <a:r>
              <a:rPr lang="en-US" sz="1800" dirty="0">
                <a:effectLst/>
                <a:latin typeface="Aptos"/>
                <a:ea typeface="Aptos" panose="020B0004020202020204" pitchFamily="34" charset="0"/>
                <a:cs typeface="Arial"/>
              </a:rPr>
              <a:t>(</a:t>
            </a:r>
            <a:r>
              <a:rPr lang="en-US" sz="1800" dirty="0">
                <a:latin typeface="Aptos"/>
                <a:ea typeface="Aptos" panose="020B0004020202020204" pitchFamily="34" charset="0"/>
                <a:cs typeface="Arial"/>
              </a:rPr>
              <a:t>LLM</a:t>
            </a:r>
            <a:r>
              <a:rPr lang="en-US" sz="1800" dirty="0">
                <a:effectLst/>
                <a:latin typeface="Aptos"/>
                <a:ea typeface="Aptos" panose="020B0004020202020204" pitchFamily="34" charset="0"/>
                <a:cs typeface="Arial"/>
              </a:rPr>
              <a:t>) via the REST </a:t>
            </a:r>
            <a:r>
              <a:rPr lang="en-US" sz="1800" dirty="0">
                <a:latin typeface="Aptos"/>
                <a:ea typeface="Aptos" panose="020B0004020202020204" pitchFamily="34" charset="0"/>
                <a:cs typeface="Arial"/>
              </a:rPr>
              <a:t>API endpoint</a:t>
            </a:r>
            <a:endParaRPr lang="en-US" sz="1800" dirty="0">
              <a:effectLst/>
              <a:latin typeface="Aptos"/>
              <a:ea typeface="Aptos" panose="020B0004020202020204" pitchFamily="34" charset="0"/>
              <a:cs typeface="Arial"/>
            </a:endParaRPr>
          </a:p>
          <a:p>
            <a:r>
              <a:rPr lang="en-US" sz="1800" dirty="0">
                <a:effectLst/>
                <a:latin typeface="Aptos"/>
                <a:ea typeface="Aptos" panose="020B0004020202020204" pitchFamily="34" charset="0"/>
                <a:cs typeface="Arial"/>
              </a:rPr>
              <a:t>Providing this new </a:t>
            </a:r>
            <a:r>
              <a:rPr lang="en-US" sz="1800" dirty="0" err="1">
                <a:latin typeface="Aptos"/>
                <a:ea typeface="Aptos" panose="020B0004020202020204" pitchFamily="34" charset="0"/>
                <a:cs typeface="Arial"/>
              </a:rPr>
              <a:t>LLamaMe</a:t>
            </a:r>
            <a:r>
              <a:rPr lang="en-US" sz="1800" dirty="0">
                <a:effectLst/>
                <a:latin typeface="Aptos"/>
                <a:ea typeface="Aptos" panose="020B0004020202020204" pitchFamily="34" charset="0"/>
                <a:cs typeface="Arial"/>
              </a:rPr>
              <a:t> API access allows users to integrate HPC jobs, integrated development environment (IDE), Retrieval-Augmented Generation (RAG) systems</a:t>
            </a:r>
            <a:r>
              <a:rPr lang="en-US" sz="1800" dirty="0">
                <a:latin typeface="Aptos"/>
                <a:ea typeface="Aptos" panose="020B0004020202020204" pitchFamily="34" charset="0"/>
                <a:cs typeface="Arial"/>
              </a:rPr>
              <a:t> and LLM Agents.</a:t>
            </a:r>
            <a:endParaRPr lang="en-US" sz="1800" dirty="0">
              <a:effectLst/>
              <a:latin typeface="Aptos"/>
              <a:ea typeface="Aptos" panose="020B0004020202020204" pitchFamily="34" charset="0"/>
              <a:cs typeface="Arial"/>
            </a:endParaRPr>
          </a:p>
          <a:p>
            <a:r>
              <a:rPr lang="en-US" sz="1800" dirty="0">
                <a:latin typeface="Aptos"/>
                <a:ea typeface="Aptos" panose="020B0004020202020204" pitchFamily="34" charset="0"/>
                <a:cs typeface="Arial"/>
              </a:rPr>
              <a:t>Currently deployed using Nvidia GPU nodes in CZ, RZ, and SCF OpenShift cluster </a:t>
            </a:r>
            <a:endParaRPr lang="en-US" sz="1800" dirty="0">
              <a:ea typeface="Aptos" panose="020B0004020202020204" pitchFamily="34" charset="0"/>
              <a:cs typeface="Arial"/>
            </a:endParaRPr>
          </a:p>
          <a:p>
            <a:endParaRPr lang="en-US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800">
              <a:effectLst/>
              <a:ea typeface="Aptos" panose="020B0004020202020204" pitchFamily="34" charset="0"/>
              <a:cs typeface="Arial"/>
            </a:endParaRPr>
          </a:p>
          <a:p>
            <a:pPr marL="0" indent="0">
              <a:buNone/>
            </a:pPr>
            <a:endParaRPr lang="en-US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2D872-63F0-FBAC-4531-158B954D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 err="1">
                <a:latin typeface="Aptos"/>
              </a:rPr>
              <a:t>LLamaMe</a:t>
            </a:r>
            <a:r>
              <a:rPr lang="en-US" dirty="0">
                <a:latin typeface="Aptos"/>
              </a:rPr>
              <a:t> (LLM) API Service</a:t>
            </a:r>
          </a:p>
        </p:txBody>
      </p:sp>
      <p:pic>
        <p:nvPicPr>
          <p:cNvPr id="1026" name="Picture 2" descr="LLAMAme logo">
            <a:extLst>
              <a:ext uri="{FF2B5EF4-FFF2-40B4-BE49-F238E27FC236}">
                <a16:creationId xmlns:a16="http://schemas.microsoft.com/office/drawing/2014/main" id="{5B742501-3ACF-971C-225C-F7E5F25F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26" y="132005"/>
            <a:ext cx="2052063" cy="13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227B01-BAC3-29AF-971A-13FCD1443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17858"/>
              </p:ext>
            </p:extLst>
          </p:nvPr>
        </p:nvGraphicFramePr>
        <p:xfrm>
          <a:off x="459093" y="3601750"/>
          <a:ext cx="10026318" cy="2255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385">
                  <a:extLst>
                    <a:ext uri="{9D8B030D-6E8A-4147-A177-3AD203B41FA5}">
                      <a16:colId xmlns:a16="http://schemas.microsoft.com/office/drawing/2014/main" val="809298569"/>
                    </a:ext>
                  </a:extLst>
                </a:gridCol>
                <a:gridCol w="4164968">
                  <a:extLst>
                    <a:ext uri="{9D8B030D-6E8A-4147-A177-3AD203B41FA5}">
                      <a16:colId xmlns:a16="http://schemas.microsoft.com/office/drawing/2014/main" val="2854206767"/>
                    </a:ext>
                  </a:extLst>
                </a:gridCol>
                <a:gridCol w="2029607">
                  <a:extLst>
                    <a:ext uri="{9D8B030D-6E8A-4147-A177-3AD203B41FA5}">
                      <a16:colId xmlns:a16="http://schemas.microsoft.com/office/drawing/2014/main" val="708289870"/>
                    </a:ext>
                  </a:extLst>
                </a:gridCol>
                <a:gridCol w="2518358">
                  <a:extLst>
                    <a:ext uri="{9D8B030D-6E8A-4147-A177-3AD203B41FA5}">
                      <a16:colId xmlns:a16="http://schemas.microsoft.com/office/drawing/2014/main" val="3508258915"/>
                    </a:ext>
                  </a:extLst>
                </a:gridCol>
              </a:tblGrid>
              <a:tr h="5384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Max Tokens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GPUs</a:t>
                      </a:r>
                      <a:endParaRPr lang="en-US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57818"/>
                  </a:ext>
                </a:extLst>
              </a:tr>
              <a:tr h="5384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Consolas"/>
                        </a:rPr>
                        <a:t>Meta-Llama-3.1-70B-Instruct-AWQ-INT4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Consolas"/>
                        </a:rPr>
                        <a:t>4096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onsolas"/>
                        </a:rPr>
                        <a:t>2 NVIDIA A100 80GB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195023"/>
                  </a:ext>
                </a:extLst>
              </a:tr>
              <a:tr h="5384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Consolas"/>
                        </a:rPr>
                        <a:t>Meta-Llama-3.1-8B-Instruct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onsolas"/>
                        </a:rPr>
                        <a:t>4096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onsolas"/>
                        </a:rPr>
                        <a:t>1 NVIDIA A100 40GB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35897"/>
                  </a:ext>
                </a:extLst>
              </a:tr>
              <a:tr h="53847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Consolas"/>
                        </a:rPr>
                        <a:t>&lt;TBD: </a:t>
                      </a:r>
                      <a:r>
                        <a:rPr lang="en-US" sz="1800" b="0" i="0" u="none" strike="noStrike" noProof="0" dirty="0" err="1"/>
                        <a:t>Mixtral</a:t>
                      </a:r>
                      <a:r>
                        <a:rPr lang="en-US" sz="1800" b="0" i="0" u="none" strike="noStrike" noProof="0" dirty="0"/>
                        <a:t> 8x7B</a:t>
                      </a:r>
                      <a:r>
                        <a:rPr lang="en-US" sz="1800" b="0" i="0" u="none" strike="noStrike" noProof="0" dirty="0">
                          <a:latin typeface="Consolas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onsolas"/>
                        </a:rPr>
                        <a:t>&lt;TBD&gt;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onsolas"/>
                        </a:rPr>
                        <a:t>4 NVIDIA H100 80GB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05772"/>
                  </a:ext>
                </a:extLst>
              </a:tr>
            </a:tbl>
          </a:graphicData>
        </a:graphic>
      </p:graphicFrame>
      <p:pic>
        <p:nvPicPr>
          <p:cNvPr id="4" name="Picture 3" descr="Logos &amp; Brand Guidelines | NVIDIA">
            <a:extLst>
              <a:ext uri="{FF2B5EF4-FFF2-40B4-BE49-F238E27FC236}">
                <a16:creationId xmlns:a16="http://schemas.microsoft.com/office/drawing/2014/main" id="{49582900-9912-CEAA-B54A-908104024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740" y="4417943"/>
            <a:ext cx="1612743" cy="8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B868-603E-EB63-6AE7-DB9CD03B404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39470" y="1718419"/>
            <a:ext cx="5905073" cy="4509465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"/>
              </a:rPr>
              <a:t>Upcoming LaunchIT ver. 2.3</a:t>
            </a:r>
          </a:p>
          <a:p>
            <a:r>
              <a:rPr lang="en-US" dirty="0" err="1">
                <a:latin typeface="Aptos"/>
              </a:rPr>
              <a:t>LLamaMe</a:t>
            </a:r>
            <a:r>
              <a:rPr lang="en-US" dirty="0">
                <a:latin typeface="Aptos"/>
              </a:rPr>
              <a:t> as new PDS service in LaunchIT</a:t>
            </a:r>
            <a:endParaRPr lang="en-US" dirty="0" err="1"/>
          </a:p>
          <a:p>
            <a:r>
              <a:rPr lang="en-US" dirty="0">
                <a:latin typeface="Aptos"/>
              </a:rPr>
              <a:t>Easy access to request API Key</a:t>
            </a:r>
            <a:endParaRPr lang="en-US" dirty="0"/>
          </a:p>
          <a:p>
            <a:r>
              <a:rPr lang="en-US" dirty="0">
                <a:latin typeface="Aptos"/>
              </a:rPr>
              <a:t>API Key valid for 30 days</a:t>
            </a:r>
          </a:p>
          <a:p>
            <a:r>
              <a:rPr lang="en-US" dirty="0">
                <a:latin typeface="Aptos"/>
              </a:rPr>
              <a:t>Regenerate API Key</a:t>
            </a:r>
            <a:endParaRPr lang="en-US" dirty="0"/>
          </a:p>
          <a:p>
            <a:r>
              <a:rPr lang="en-US" dirty="0">
                <a:latin typeface="Aptos"/>
              </a:rPr>
              <a:t>Rate limit 10 requests per minute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94E8A6-6C6D-850B-40FB-4F0115FC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59" y="772105"/>
            <a:ext cx="10614329" cy="73228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"/>
              </a:rPr>
              <a:t>Adding </a:t>
            </a:r>
            <a:r>
              <a:rPr lang="en-US" dirty="0" err="1">
                <a:latin typeface="Aptos"/>
              </a:rPr>
              <a:t>LLamaMe</a:t>
            </a:r>
            <a:r>
              <a:rPr lang="en-US" dirty="0">
                <a:latin typeface="Aptos"/>
              </a:rPr>
              <a:t> into LaunchIT upcoming release </a:t>
            </a:r>
            <a:endParaRPr lang="en-US" dirty="0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BAF3381C-B69A-9CCB-E3EA-C9E13228D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831" y="1714453"/>
            <a:ext cx="3901757" cy="450869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C0CDB4-C0AE-4517-0FA3-495E2C171CFB}"/>
              </a:ext>
            </a:extLst>
          </p:cNvPr>
          <p:cNvGrpSpPr/>
          <p:nvPr/>
        </p:nvGrpSpPr>
        <p:grpSpPr>
          <a:xfrm>
            <a:off x="9931079" y="48125"/>
            <a:ext cx="1658186" cy="723649"/>
            <a:chOff x="10162993" y="204311"/>
            <a:chExt cx="1800173" cy="8419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21091F-75FB-045E-0CC1-B07FC6E78D4C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C51BA2B-7131-F82E-79C2-BE25942894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3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36">
                <a:extLst>
                  <a:ext uri="{FF2B5EF4-FFF2-40B4-BE49-F238E27FC236}">
                    <a16:creationId xmlns:a16="http://schemas.microsoft.com/office/drawing/2014/main" id="{E74A7AD7-7D18-74AA-F4B4-0D2F142F6460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Freeform 70">
                <a:extLst>
                  <a:ext uri="{FF2B5EF4-FFF2-40B4-BE49-F238E27FC236}">
                    <a16:creationId xmlns:a16="http://schemas.microsoft.com/office/drawing/2014/main" id="{F0E05D43-C5AB-766F-8328-CC23DECCEE58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Freeform 97">
                <a:extLst>
                  <a:ext uri="{FF2B5EF4-FFF2-40B4-BE49-F238E27FC236}">
                    <a16:creationId xmlns:a16="http://schemas.microsoft.com/office/drawing/2014/main" id="{607E2A4C-4C17-DC57-7B0B-7B434F06E2BF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9" name="TextBox 99">
              <a:extLst>
                <a:ext uri="{FF2B5EF4-FFF2-40B4-BE49-F238E27FC236}">
                  <a16:creationId xmlns:a16="http://schemas.microsoft.com/office/drawing/2014/main" id="{A07A0CB7-0BD6-E0EA-8D1F-E8ACCBE4BAD6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 dirty="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 dirty="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03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6C8D58-5ADE-CF75-EFAC-DF7FEC5FF3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API Token is valid for 30 Days and default rate limit of 10 request/minute!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F70796-5A4D-99F3-455E-0F8D9CA25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834" y="454977"/>
            <a:ext cx="8664931" cy="5216264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6329F-9919-9130-BF05-837EC5B61B1A}"/>
              </a:ext>
            </a:extLst>
          </p:cNvPr>
          <p:cNvGrpSpPr/>
          <p:nvPr/>
        </p:nvGrpSpPr>
        <p:grpSpPr>
          <a:xfrm>
            <a:off x="10390173" y="4828373"/>
            <a:ext cx="1800173" cy="841972"/>
            <a:chOff x="10162993" y="204311"/>
            <a:chExt cx="1800173" cy="8419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63481F-BF48-8832-8B5A-9D87CF653D47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77E5B5C-2AF9-1330-BA9B-DB79B50422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3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36">
                <a:extLst>
                  <a:ext uri="{FF2B5EF4-FFF2-40B4-BE49-F238E27FC236}">
                    <a16:creationId xmlns:a16="http://schemas.microsoft.com/office/drawing/2014/main" id="{25CD2027-343E-A6DD-ABFB-52267029B43C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D25B6E5A-69FD-10E0-C1EC-A207B28A2402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 97">
                <a:extLst>
                  <a:ext uri="{FF2B5EF4-FFF2-40B4-BE49-F238E27FC236}">
                    <a16:creationId xmlns:a16="http://schemas.microsoft.com/office/drawing/2014/main" id="{2A8D9641-1EE1-6095-7F79-2FEE9F20B7E3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" name="TextBox 99">
              <a:extLst>
                <a:ext uri="{FF2B5EF4-FFF2-40B4-BE49-F238E27FC236}">
                  <a16:creationId xmlns:a16="http://schemas.microsoft.com/office/drawing/2014/main" id="{3C08DC23-F7E1-0822-7229-1CEBAE1CEC8A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42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5BDCA4-07C1-3E84-D7BE-7569241A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427" y="0"/>
            <a:ext cx="6601146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EB19AE-A6F9-2A25-1899-1D6C4C1F913C}"/>
              </a:ext>
            </a:extLst>
          </p:cNvPr>
          <p:cNvSpPr txBox="1"/>
          <p:nvPr/>
        </p:nvSpPr>
        <p:spPr>
          <a:xfrm>
            <a:off x="3545730" y="3642711"/>
            <a:ext cx="23309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LaunchIT.llnl.gov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39884-FAAA-02F8-5F6C-2BCB01A680AE}"/>
              </a:ext>
            </a:extLst>
          </p:cNvPr>
          <p:cNvSpPr txBox="1"/>
          <p:nvPr/>
        </p:nvSpPr>
        <p:spPr>
          <a:xfrm>
            <a:off x="5874326" y="1927013"/>
            <a:ext cx="32420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LLamaMe.apps.czapps.llnl.gov</a:t>
            </a:r>
          </a:p>
        </p:txBody>
      </p:sp>
      <p:pic>
        <p:nvPicPr>
          <p:cNvPr id="3" name="Picture 2" descr="Diagram, schematic&#10;&#10;AI-generated content may be incorrect.">
            <a:extLst>
              <a:ext uri="{FF2B5EF4-FFF2-40B4-BE49-F238E27FC236}">
                <a16:creationId xmlns:a16="http://schemas.microsoft.com/office/drawing/2014/main" id="{CE29C1E5-72CF-D337-2332-03838A2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463" y="5444654"/>
            <a:ext cx="397777" cy="4015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9D019-5036-0F1F-F627-20DB48B5C0C4}"/>
              </a:ext>
            </a:extLst>
          </p:cNvPr>
          <p:cNvGrpSpPr/>
          <p:nvPr/>
        </p:nvGrpSpPr>
        <p:grpSpPr>
          <a:xfrm>
            <a:off x="9603740" y="6296088"/>
            <a:ext cx="1086229" cy="512460"/>
            <a:chOff x="10162993" y="204311"/>
            <a:chExt cx="1800173" cy="8419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C02781-62E7-A3D0-3ED7-B516071A0C0C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1606159-1309-844D-F7AC-524D03B6C1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4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36">
                <a:extLst>
                  <a:ext uri="{FF2B5EF4-FFF2-40B4-BE49-F238E27FC236}">
                    <a16:creationId xmlns:a16="http://schemas.microsoft.com/office/drawing/2014/main" id="{3B737A49-A92B-CBFA-9158-FB267BC3336E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 70">
                <a:extLst>
                  <a:ext uri="{FF2B5EF4-FFF2-40B4-BE49-F238E27FC236}">
                    <a16:creationId xmlns:a16="http://schemas.microsoft.com/office/drawing/2014/main" id="{428164AA-8E9E-DC39-2039-48048D95D251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" name="Freeform 97">
                <a:extLst>
                  <a:ext uri="{FF2B5EF4-FFF2-40B4-BE49-F238E27FC236}">
                    <a16:creationId xmlns:a16="http://schemas.microsoft.com/office/drawing/2014/main" id="{733CDDDF-859C-DB58-F100-C3AC84C7133F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99">
              <a:extLst>
                <a:ext uri="{FF2B5EF4-FFF2-40B4-BE49-F238E27FC236}">
                  <a16:creationId xmlns:a16="http://schemas.microsoft.com/office/drawing/2014/main" id="{33BE47A0-B7F7-277F-7A54-0F9AAFA6DE2A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14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E7DF5-CEB3-9723-794E-039AFA5726F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88678" y="285636"/>
            <a:ext cx="3932237" cy="962304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>
                <a:latin typeface="Aptos"/>
              </a:rPr>
              <a:t>Python </a:t>
            </a:r>
            <a:endParaRPr lang="en-US"/>
          </a:p>
          <a:p>
            <a:r>
              <a:rPr lang="en-US">
                <a:latin typeface="Aptos"/>
              </a:rPr>
              <a:t>Example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D448B7-AF55-0B5B-1305-7A63A1F3BA26}"/>
              </a:ext>
            </a:extLst>
          </p:cNvPr>
          <p:cNvGrpSpPr/>
          <p:nvPr/>
        </p:nvGrpSpPr>
        <p:grpSpPr>
          <a:xfrm>
            <a:off x="9703900" y="76522"/>
            <a:ext cx="1800173" cy="841972"/>
            <a:chOff x="10162993" y="204311"/>
            <a:chExt cx="1800173" cy="8419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9E01EA-7A55-D9F6-9542-866D94360B0E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78594A4-7F1C-5405-40E9-ABA89DC1F7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2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36">
                <a:extLst>
                  <a:ext uri="{FF2B5EF4-FFF2-40B4-BE49-F238E27FC236}">
                    <a16:creationId xmlns:a16="http://schemas.microsoft.com/office/drawing/2014/main" id="{F10A3C6B-FE2F-AA45-B201-8EE13EF7F160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 70">
                <a:extLst>
                  <a:ext uri="{FF2B5EF4-FFF2-40B4-BE49-F238E27FC236}">
                    <a16:creationId xmlns:a16="http://schemas.microsoft.com/office/drawing/2014/main" id="{79C07D40-0769-78C7-1646-0E4E58D403C3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" name="Freeform 97">
                <a:extLst>
                  <a:ext uri="{FF2B5EF4-FFF2-40B4-BE49-F238E27FC236}">
                    <a16:creationId xmlns:a16="http://schemas.microsoft.com/office/drawing/2014/main" id="{17B313BB-B654-42E1-84A3-D3A4C7BFFB90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99">
              <a:extLst>
                <a:ext uri="{FF2B5EF4-FFF2-40B4-BE49-F238E27FC236}">
                  <a16:creationId xmlns:a16="http://schemas.microsoft.com/office/drawing/2014/main" id="{9F8AAE76-32F0-CFA4-E7CA-BB870D1CE1B3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284E9F8-EDF2-2FA7-3134-12A97619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736" y="4868944"/>
            <a:ext cx="8981058" cy="1979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9372F3-BCBB-3317-EB3F-6C486B08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823" y="172528"/>
            <a:ext cx="5933901" cy="4562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5066B-F428-A37B-D58A-34C467F40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19" y="1787311"/>
            <a:ext cx="17240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5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40E478-2A30-6F5F-2007-2A9C4E10C97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341890" y="2187617"/>
            <a:ext cx="3506641" cy="380186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D7C10-1D43-98A3-B48F-15FE2AD6A682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>
                <a:latin typeface="Aptos"/>
              </a:rPr>
              <a:t>Don't have a </a:t>
            </a:r>
            <a:r>
              <a:rPr lang="en-US" err="1">
                <a:latin typeface="Aptos"/>
              </a:rPr>
              <a:t>LLamaMe</a:t>
            </a:r>
            <a:r>
              <a:rPr lang="en-US">
                <a:latin typeface="Aptos"/>
              </a:rPr>
              <a:t> KEY?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672A0B-8FBF-A00D-8CE2-E8788CA1C5F9}"/>
              </a:ext>
            </a:extLst>
          </p:cNvPr>
          <p:cNvGrpSpPr/>
          <p:nvPr/>
        </p:nvGrpSpPr>
        <p:grpSpPr>
          <a:xfrm>
            <a:off x="9789092" y="90721"/>
            <a:ext cx="1800173" cy="841972"/>
            <a:chOff x="10162993" y="204311"/>
            <a:chExt cx="1800173" cy="8419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E6F7E03-8B90-C595-EA7B-A61E600D838E}"/>
                </a:ext>
              </a:extLst>
            </p:cNvPr>
            <p:cNvGrpSpPr/>
            <p:nvPr/>
          </p:nvGrpSpPr>
          <p:grpSpPr>
            <a:xfrm>
              <a:off x="10247209" y="204311"/>
              <a:ext cx="1632925" cy="707388"/>
              <a:chOff x="10247209" y="204311"/>
              <a:chExt cx="1632925" cy="70738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68644AA-328F-E621-630F-59DA3C6940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404254" y="422038"/>
                <a:ext cx="366544" cy="360617"/>
              </a:xfrm>
              <a:prstGeom prst="ellipse">
                <a:avLst/>
              </a:prstGeom>
              <a:blipFill>
                <a:blip r:embed="rId3"/>
                <a:srcRect/>
                <a:stretch>
                  <a:fillRect l="-29993" t="-30626" r="-27953" b="-29954"/>
                </a:stretch>
              </a:blipFill>
              <a:ln w="25400"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36">
                <a:extLst>
                  <a:ext uri="{FF2B5EF4-FFF2-40B4-BE49-F238E27FC236}">
                    <a16:creationId xmlns:a16="http://schemas.microsoft.com/office/drawing/2014/main" id="{127DC5CC-4B3A-26C6-2514-11AFE605D42D}"/>
                  </a:ext>
                </a:extLst>
              </p:cNvPr>
              <p:cNvSpPr/>
              <p:nvPr/>
            </p:nvSpPr>
            <p:spPr>
              <a:xfrm>
                <a:off x="11294918" y="308702"/>
                <a:ext cx="585216" cy="585216"/>
              </a:xfrm>
              <a:custGeom>
                <a:avLst/>
                <a:gdLst>
                  <a:gd name="connsiteX0" fmla="*/ 303399 w 612077"/>
                  <a:gd name="connsiteY0" fmla="*/ 0 h 612373"/>
                  <a:gd name="connsiteX1" fmla="*/ 373085 w 612077"/>
                  <a:gd name="connsiteY1" fmla="*/ 7569 h 612373"/>
                  <a:gd name="connsiteX2" fmla="*/ 394725 w 612077"/>
                  <a:gd name="connsiteY2" fmla="*/ 14286 h 612373"/>
                  <a:gd name="connsiteX3" fmla="*/ 439603 w 612077"/>
                  <a:gd name="connsiteY3" fmla="*/ 31526 h 612373"/>
                  <a:gd name="connsiteX4" fmla="*/ 452681 w 612077"/>
                  <a:gd name="connsiteY4" fmla="*/ 38624 h 612373"/>
                  <a:gd name="connsiteX5" fmla="*/ 408306 w 612077"/>
                  <a:gd name="connsiteY5" fmla="*/ 120509 h 612373"/>
                  <a:gd name="connsiteX6" fmla="*/ 144857 w 612077"/>
                  <a:gd name="connsiteY6" fmla="*/ 170322 h 612373"/>
                  <a:gd name="connsiteX7" fmla="*/ 140222 w 612077"/>
                  <a:gd name="connsiteY7" fmla="*/ 438369 h 612373"/>
                  <a:gd name="connsiteX8" fmla="*/ 401789 w 612077"/>
                  <a:gd name="connsiteY8" fmla="*/ 497273 h 612373"/>
                  <a:gd name="connsiteX9" fmla="*/ 500466 w 612077"/>
                  <a:gd name="connsiteY9" fmla="*/ 394827 h 612373"/>
                  <a:gd name="connsiteX10" fmla="*/ 516015 w 612077"/>
                  <a:gd name="connsiteY10" fmla="*/ 335684 h 612373"/>
                  <a:gd name="connsiteX11" fmla="*/ 232560 w 612077"/>
                  <a:gd name="connsiteY11" fmla="*/ 335684 h 612373"/>
                  <a:gd name="connsiteX12" fmla="*/ 232560 w 612077"/>
                  <a:gd name="connsiteY12" fmla="*/ 214952 h 612373"/>
                  <a:gd name="connsiteX13" fmla="*/ 597116 w 612077"/>
                  <a:gd name="connsiteY13" fmla="*/ 214952 h 612373"/>
                  <a:gd name="connsiteX14" fmla="*/ 606231 w 612077"/>
                  <a:gd name="connsiteY14" fmla="*/ 244314 h 612373"/>
                  <a:gd name="connsiteX15" fmla="*/ 612077 w 612077"/>
                  <a:gd name="connsiteY15" fmla="*/ 302305 h 612373"/>
                  <a:gd name="connsiteX16" fmla="*/ 610618 w 612077"/>
                  <a:gd name="connsiteY16" fmla="*/ 324260 h 612373"/>
                  <a:gd name="connsiteX17" fmla="*/ 606231 w 612077"/>
                  <a:gd name="connsiteY17" fmla="*/ 367784 h 612373"/>
                  <a:gd name="connsiteX18" fmla="*/ 592255 w 612077"/>
                  <a:gd name="connsiteY18" fmla="*/ 412806 h 612373"/>
                  <a:gd name="connsiteX19" fmla="*/ 585541 w 612077"/>
                  <a:gd name="connsiteY19" fmla="*/ 430518 h 612373"/>
                  <a:gd name="connsiteX20" fmla="*/ 560743 w 612077"/>
                  <a:gd name="connsiteY20" fmla="*/ 476205 h 612373"/>
                  <a:gd name="connsiteX21" fmla="*/ 556306 w 612077"/>
                  <a:gd name="connsiteY21" fmla="*/ 481963 h 612373"/>
                  <a:gd name="connsiteX22" fmla="*/ 522734 w 612077"/>
                  <a:gd name="connsiteY22" fmla="*/ 522653 h 612373"/>
                  <a:gd name="connsiteX23" fmla="*/ 486376 w 612077"/>
                  <a:gd name="connsiteY23" fmla="*/ 552651 h 612373"/>
                  <a:gd name="connsiteX24" fmla="*/ 470726 w 612077"/>
                  <a:gd name="connsiteY24" fmla="*/ 563680 h 612373"/>
                  <a:gd name="connsiteX25" fmla="*/ 425365 w 612077"/>
                  <a:gd name="connsiteY25" fmla="*/ 588301 h 612373"/>
                  <a:gd name="connsiteX26" fmla="*/ 306130 w 612077"/>
                  <a:gd name="connsiteY26" fmla="*/ 612373 h 612373"/>
                  <a:gd name="connsiteX27" fmla="*/ 89526 w 612077"/>
                  <a:gd name="connsiteY27" fmla="*/ 522653 h 612373"/>
                  <a:gd name="connsiteX28" fmla="*/ 54040 w 612077"/>
                  <a:gd name="connsiteY28" fmla="*/ 479643 h 612373"/>
                  <a:gd name="connsiteX29" fmla="*/ 50157 w 612077"/>
                  <a:gd name="connsiteY29" fmla="*/ 473698 h 612373"/>
                  <a:gd name="connsiteX30" fmla="*/ 27077 w 612077"/>
                  <a:gd name="connsiteY30" fmla="*/ 431177 h 612373"/>
                  <a:gd name="connsiteX31" fmla="*/ 22121 w 612077"/>
                  <a:gd name="connsiteY31" fmla="*/ 419622 h 612373"/>
                  <a:gd name="connsiteX32" fmla="*/ 9057 w 612077"/>
                  <a:gd name="connsiteY32" fmla="*/ 377537 h 612373"/>
                  <a:gd name="connsiteX33" fmla="*/ 5522 w 612077"/>
                  <a:gd name="connsiteY33" fmla="*/ 362746 h 612373"/>
                  <a:gd name="connsiteX34" fmla="*/ 754 w 612077"/>
                  <a:gd name="connsiteY34" fmla="*/ 315452 h 612373"/>
                  <a:gd name="connsiteX35" fmla="*/ 0 w 612077"/>
                  <a:gd name="connsiteY35" fmla="*/ 304120 h 612373"/>
                  <a:gd name="connsiteX36" fmla="*/ 5601 w 612077"/>
                  <a:gd name="connsiteY36" fmla="*/ 248567 h 612373"/>
                  <a:gd name="connsiteX37" fmla="*/ 12728 w 612077"/>
                  <a:gd name="connsiteY37" fmla="*/ 222733 h 612373"/>
                  <a:gd name="connsiteX38" fmla="*/ 21100 w 612077"/>
                  <a:gd name="connsiteY38" fmla="*/ 195766 h 612373"/>
                  <a:gd name="connsiteX39" fmla="*/ 34642 w 612077"/>
                  <a:gd name="connsiteY39" fmla="*/ 166983 h 612373"/>
                  <a:gd name="connsiteX40" fmla="*/ 45654 w 612077"/>
                  <a:gd name="connsiteY40" fmla="*/ 146695 h 612373"/>
                  <a:gd name="connsiteX41" fmla="*/ 65161 w 612077"/>
                  <a:gd name="connsiteY41" fmla="*/ 118976 h 612373"/>
                  <a:gd name="connsiteX42" fmla="*/ 77848 w 612077"/>
                  <a:gd name="connsiteY42" fmla="*/ 103599 h 612373"/>
                  <a:gd name="connsiteX43" fmla="*/ 112907 w 612077"/>
                  <a:gd name="connsiteY43" fmla="*/ 70155 h 612373"/>
                  <a:gd name="connsiteX44" fmla="*/ 125205 w 612077"/>
                  <a:gd name="connsiteY44" fmla="*/ 60008 h 612373"/>
                  <a:gd name="connsiteX45" fmla="*/ 167574 w 612077"/>
                  <a:gd name="connsiteY45" fmla="*/ 34285 h 612373"/>
                  <a:gd name="connsiteX46" fmla="*/ 179380 w 612077"/>
                  <a:gd name="connsiteY46" fmla="*/ 27876 h 612373"/>
                  <a:gd name="connsiteX47" fmla="*/ 227589 w 612077"/>
                  <a:gd name="connsiteY47" fmla="*/ 11165 h 612373"/>
                  <a:gd name="connsiteX48" fmla="*/ 239371 w 612077"/>
                  <a:gd name="connsiteY48" fmla="*/ 7508 h 612373"/>
                  <a:gd name="connsiteX49" fmla="*/ 283614 w 612077"/>
                  <a:gd name="connsiteY49" fmla="*/ 1995 h 61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2077" h="612373">
                    <a:moveTo>
                      <a:pt x="303399" y="0"/>
                    </a:moveTo>
                    <a:lnTo>
                      <a:pt x="373085" y="7569"/>
                    </a:lnTo>
                    <a:lnTo>
                      <a:pt x="394725" y="14286"/>
                    </a:lnTo>
                    <a:lnTo>
                      <a:pt x="439603" y="31526"/>
                    </a:lnTo>
                    <a:lnTo>
                      <a:pt x="452681" y="38624"/>
                    </a:lnTo>
                    <a:lnTo>
                      <a:pt x="408306" y="120509"/>
                    </a:lnTo>
                    <a:cubicBezTo>
                      <a:pt x="319797" y="72487"/>
                      <a:pt x="209749" y="93296"/>
                      <a:pt x="144857" y="170322"/>
                    </a:cubicBezTo>
                    <a:cubicBezTo>
                      <a:pt x="80022" y="247282"/>
                      <a:pt x="78086" y="359211"/>
                      <a:pt x="140222" y="438369"/>
                    </a:cubicBezTo>
                    <a:cubicBezTo>
                      <a:pt x="202411" y="517595"/>
                      <a:pt x="311673" y="542200"/>
                      <a:pt x="401789" y="497273"/>
                    </a:cubicBezTo>
                    <a:cubicBezTo>
                      <a:pt x="446815" y="474826"/>
                      <a:pt x="480872" y="438104"/>
                      <a:pt x="500466" y="394827"/>
                    </a:cubicBezTo>
                    <a:lnTo>
                      <a:pt x="516015" y="335684"/>
                    </a:lnTo>
                    <a:lnTo>
                      <a:pt x="232560" y="335684"/>
                    </a:lnTo>
                    <a:lnTo>
                      <a:pt x="232560" y="214952"/>
                    </a:lnTo>
                    <a:lnTo>
                      <a:pt x="597116" y="214952"/>
                    </a:lnTo>
                    <a:lnTo>
                      <a:pt x="606231" y="244314"/>
                    </a:lnTo>
                    <a:lnTo>
                      <a:pt x="612077" y="302305"/>
                    </a:lnTo>
                    <a:lnTo>
                      <a:pt x="610618" y="324260"/>
                    </a:lnTo>
                    <a:lnTo>
                      <a:pt x="606231" y="367784"/>
                    </a:lnTo>
                    <a:lnTo>
                      <a:pt x="592255" y="412806"/>
                    </a:lnTo>
                    <a:lnTo>
                      <a:pt x="585541" y="430518"/>
                    </a:lnTo>
                    <a:lnTo>
                      <a:pt x="560743" y="476205"/>
                    </a:lnTo>
                    <a:lnTo>
                      <a:pt x="556306" y="481963"/>
                    </a:lnTo>
                    <a:lnTo>
                      <a:pt x="522734" y="522653"/>
                    </a:lnTo>
                    <a:lnTo>
                      <a:pt x="486376" y="552651"/>
                    </a:lnTo>
                    <a:lnTo>
                      <a:pt x="470726" y="563680"/>
                    </a:lnTo>
                    <a:lnTo>
                      <a:pt x="425365" y="588301"/>
                    </a:lnTo>
                    <a:cubicBezTo>
                      <a:pt x="388717" y="603801"/>
                      <a:pt x="348425" y="612373"/>
                      <a:pt x="306130" y="612373"/>
                    </a:cubicBezTo>
                    <a:cubicBezTo>
                      <a:pt x="221541" y="612373"/>
                      <a:pt x="144960" y="578087"/>
                      <a:pt x="89526" y="522653"/>
                    </a:cubicBezTo>
                    <a:lnTo>
                      <a:pt x="54040" y="479643"/>
                    </a:lnTo>
                    <a:lnTo>
                      <a:pt x="50157" y="473698"/>
                    </a:lnTo>
                    <a:lnTo>
                      <a:pt x="27077" y="431177"/>
                    </a:lnTo>
                    <a:lnTo>
                      <a:pt x="22121" y="419622"/>
                    </a:lnTo>
                    <a:lnTo>
                      <a:pt x="9057" y="377537"/>
                    </a:lnTo>
                    <a:lnTo>
                      <a:pt x="5522" y="362746"/>
                    </a:lnTo>
                    <a:lnTo>
                      <a:pt x="754" y="315452"/>
                    </a:lnTo>
                    <a:lnTo>
                      <a:pt x="0" y="304120"/>
                    </a:lnTo>
                    <a:lnTo>
                      <a:pt x="5601" y="248567"/>
                    </a:lnTo>
                    <a:lnTo>
                      <a:pt x="12728" y="222733"/>
                    </a:lnTo>
                    <a:lnTo>
                      <a:pt x="21100" y="195766"/>
                    </a:lnTo>
                    <a:lnTo>
                      <a:pt x="34642" y="166983"/>
                    </a:lnTo>
                    <a:lnTo>
                      <a:pt x="45654" y="146695"/>
                    </a:lnTo>
                    <a:lnTo>
                      <a:pt x="65161" y="118976"/>
                    </a:lnTo>
                    <a:lnTo>
                      <a:pt x="77848" y="103599"/>
                    </a:lnTo>
                    <a:lnTo>
                      <a:pt x="112907" y="70155"/>
                    </a:lnTo>
                    <a:lnTo>
                      <a:pt x="125205" y="60008"/>
                    </a:lnTo>
                    <a:lnTo>
                      <a:pt x="167574" y="34285"/>
                    </a:lnTo>
                    <a:lnTo>
                      <a:pt x="179380" y="27876"/>
                    </a:lnTo>
                    <a:lnTo>
                      <a:pt x="227589" y="11165"/>
                    </a:lnTo>
                    <a:lnTo>
                      <a:pt x="239371" y="7508"/>
                    </a:lnTo>
                    <a:lnTo>
                      <a:pt x="283614" y="1995"/>
                    </a:lnTo>
                    <a:close/>
                  </a:path>
                </a:pathLst>
              </a:custGeom>
              <a:solidFill>
                <a:srgbClr val="126AA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Freeform 70">
                <a:extLst>
                  <a:ext uri="{FF2B5EF4-FFF2-40B4-BE49-F238E27FC236}">
                    <a16:creationId xmlns:a16="http://schemas.microsoft.com/office/drawing/2014/main" id="{41F62CDA-BA3E-8CC5-04AA-BAFC6F1E2514}"/>
                  </a:ext>
                </a:extLst>
              </p:cNvPr>
              <p:cNvSpPr/>
              <p:nvPr/>
            </p:nvSpPr>
            <p:spPr>
              <a:xfrm>
                <a:off x="10856510" y="326124"/>
                <a:ext cx="522555" cy="550373"/>
              </a:xfrm>
              <a:custGeom>
                <a:avLst/>
                <a:gdLst>
                  <a:gd name="connsiteX0" fmla="*/ 30866 w 522555"/>
                  <a:gd name="connsiteY0" fmla="*/ 445597 h 550373"/>
                  <a:gd name="connsiteX1" fmla="*/ 417911 w 522555"/>
                  <a:gd name="connsiteY1" fmla="*/ 445597 h 550373"/>
                  <a:gd name="connsiteX2" fmla="*/ 438266 w 522555"/>
                  <a:gd name="connsiteY2" fmla="*/ 483098 h 550373"/>
                  <a:gd name="connsiteX3" fmla="*/ 481595 w 522555"/>
                  <a:gd name="connsiteY3" fmla="*/ 535613 h 550373"/>
                  <a:gd name="connsiteX4" fmla="*/ 499484 w 522555"/>
                  <a:gd name="connsiteY4" fmla="*/ 550373 h 550373"/>
                  <a:gd name="connsiteX5" fmla="*/ 0 w 522555"/>
                  <a:gd name="connsiteY5" fmla="*/ 550373 h 550373"/>
                  <a:gd name="connsiteX6" fmla="*/ 98625 w 522555"/>
                  <a:gd name="connsiteY6" fmla="*/ 215579 h 550373"/>
                  <a:gd name="connsiteX7" fmla="*/ 384633 w 522555"/>
                  <a:gd name="connsiteY7" fmla="*/ 215579 h 550373"/>
                  <a:gd name="connsiteX8" fmla="*/ 377665 w 522555"/>
                  <a:gd name="connsiteY8" fmla="*/ 284704 h 550373"/>
                  <a:gd name="connsiteX9" fmla="*/ 381259 w 522555"/>
                  <a:gd name="connsiteY9" fmla="*/ 320355 h 550373"/>
                  <a:gd name="connsiteX10" fmla="*/ 67760 w 522555"/>
                  <a:gd name="connsiteY10" fmla="*/ 320355 h 550373"/>
                  <a:gd name="connsiteX11" fmla="*/ 162132 w 522555"/>
                  <a:gd name="connsiteY11" fmla="*/ 0 h 550373"/>
                  <a:gd name="connsiteX12" fmla="*/ 522555 w 522555"/>
                  <a:gd name="connsiteY12" fmla="*/ 0 h 550373"/>
                  <a:gd name="connsiteX13" fmla="*/ 481595 w 522555"/>
                  <a:gd name="connsiteY13" fmla="*/ 33795 h 550373"/>
                  <a:gd name="connsiteX14" fmla="*/ 438266 w 522555"/>
                  <a:gd name="connsiteY14" fmla="*/ 86310 h 550373"/>
                  <a:gd name="connsiteX15" fmla="*/ 428243 w 522555"/>
                  <a:gd name="connsiteY15" fmla="*/ 104776 h 550373"/>
                  <a:gd name="connsiteX16" fmla="*/ 131266 w 522555"/>
                  <a:gd name="connsiteY16" fmla="*/ 104776 h 55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2555" h="550373">
                    <a:moveTo>
                      <a:pt x="30866" y="445597"/>
                    </a:moveTo>
                    <a:lnTo>
                      <a:pt x="417911" y="445597"/>
                    </a:lnTo>
                    <a:lnTo>
                      <a:pt x="438266" y="483098"/>
                    </a:lnTo>
                    <a:cubicBezTo>
                      <a:pt x="451019" y="501975"/>
                      <a:pt x="465542" y="519560"/>
                      <a:pt x="481595" y="535613"/>
                    </a:cubicBezTo>
                    <a:lnTo>
                      <a:pt x="499484" y="550373"/>
                    </a:lnTo>
                    <a:lnTo>
                      <a:pt x="0" y="550373"/>
                    </a:lnTo>
                    <a:close/>
                    <a:moveTo>
                      <a:pt x="98625" y="215579"/>
                    </a:moveTo>
                    <a:lnTo>
                      <a:pt x="384633" y="215579"/>
                    </a:lnTo>
                    <a:lnTo>
                      <a:pt x="377665" y="284704"/>
                    </a:lnTo>
                    <a:lnTo>
                      <a:pt x="381259" y="320355"/>
                    </a:lnTo>
                    <a:lnTo>
                      <a:pt x="67760" y="320355"/>
                    </a:lnTo>
                    <a:close/>
                    <a:moveTo>
                      <a:pt x="162132" y="0"/>
                    </a:moveTo>
                    <a:lnTo>
                      <a:pt x="522555" y="0"/>
                    </a:lnTo>
                    <a:lnTo>
                      <a:pt x="481595" y="33795"/>
                    </a:lnTo>
                    <a:cubicBezTo>
                      <a:pt x="465542" y="49848"/>
                      <a:pt x="451019" y="67433"/>
                      <a:pt x="438266" y="86310"/>
                    </a:cubicBezTo>
                    <a:lnTo>
                      <a:pt x="428243" y="104776"/>
                    </a:lnTo>
                    <a:lnTo>
                      <a:pt x="131266" y="104776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 97">
                <a:extLst>
                  <a:ext uri="{FF2B5EF4-FFF2-40B4-BE49-F238E27FC236}">
                    <a16:creationId xmlns:a16="http://schemas.microsoft.com/office/drawing/2014/main" id="{71869391-C4AA-7A1E-7478-FD80FEE76632}"/>
                  </a:ext>
                </a:extLst>
              </p:cNvPr>
              <p:cNvSpPr/>
              <p:nvPr/>
            </p:nvSpPr>
            <p:spPr>
              <a:xfrm rot="20617665" flipH="1">
                <a:off x="10247209" y="204311"/>
                <a:ext cx="763650" cy="707388"/>
              </a:xfrm>
              <a:custGeom>
                <a:avLst/>
                <a:gdLst>
                  <a:gd name="connsiteX0" fmla="*/ 440820 w 763650"/>
                  <a:gd name="connsiteY0" fmla="*/ 94844 h 707388"/>
                  <a:gd name="connsiteX1" fmla="*/ 322829 w 763650"/>
                  <a:gd name="connsiteY1" fmla="*/ 129509 h 707388"/>
                  <a:gd name="connsiteX2" fmla="*/ 322830 w 763650"/>
                  <a:gd name="connsiteY2" fmla="*/ 540393 h 707388"/>
                  <a:gd name="connsiteX3" fmla="*/ 100585 w 763650"/>
                  <a:gd name="connsiteY3" fmla="*/ 194802 h 707388"/>
                  <a:gd name="connsiteX4" fmla="*/ 0 w 763650"/>
                  <a:gd name="connsiteY4" fmla="*/ 224353 h 707388"/>
                  <a:gd name="connsiteX5" fmla="*/ 310634 w 763650"/>
                  <a:gd name="connsiteY5" fmla="*/ 707388 h 707388"/>
                  <a:gd name="connsiteX6" fmla="*/ 423414 w 763650"/>
                  <a:gd name="connsiteY6" fmla="*/ 674254 h 707388"/>
                  <a:gd name="connsiteX7" fmla="*/ 423414 w 763650"/>
                  <a:gd name="connsiteY7" fmla="*/ 253737 h 707388"/>
                  <a:gd name="connsiteX8" fmla="*/ 650868 w 763650"/>
                  <a:gd name="connsiteY8" fmla="*/ 607431 h 707388"/>
                  <a:gd name="connsiteX9" fmla="*/ 763650 w 763650"/>
                  <a:gd name="connsiteY9" fmla="*/ 574297 h 707388"/>
                  <a:gd name="connsiteX10" fmla="*/ 763650 w 763650"/>
                  <a:gd name="connsiteY10" fmla="*/ 0 h 707388"/>
                  <a:gd name="connsiteX11" fmla="*/ 663065 w 763650"/>
                  <a:gd name="connsiteY11" fmla="*/ 29551 h 707388"/>
                  <a:gd name="connsiteX12" fmla="*/ 663066 w 763650"/>
                  <a:gd name="connsiteY12" fmla="*/ 440437 h 70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3650" h="707388">
                    <a:moveTo>
                      <a:pt x="440820" y="94844"/>
                    </a:moveTo>
                    <a:lnTo>
                      <a:pt x="322829" y="129509"/>
                    </a:lnTo>
                    <a:lnTo>
                      <a:pt x="322830" y="540393"/>
                    </a:lnTo>
                    <a:lnTo>
                      <a:pt x="100585" y="194802"/>
                    </a:lnTo>
                    <a:lnTo>
                      <a:pt x="0" y="224353"/>
                    </a:lnTo>
                    <a:lnTo>
                      <a:pt x="310634" y="707388"/>
                    </a:lnTo>
                    <a:lnTo>
                      <a:pt x="423414" y="674254"/>
                    </a:lnTo>
                    <a:lnTo>
                      <a:pt x="423414" y="253737"/>
                    </a:lnTo>
                    <a:lnTo>
                      <a:pt x="650868" y="607431"/>
                    </a:lnTo>
                    <a:lnTo>
                      <a:pt x="763650" y="574297"/>
                    </a:lnTo>
                    <a:lnTo>
                      <a:pt x="763650" y="0"/>
                    </a:lnTo>
                    <a:lnTo>
                      <a:pt x="663065" y="29551"/>
                    </a:lnTo>
                    <a:lnTo>
                      <a:pt x="663066" y="440437"/>
                    </a:lnTo>
                    <a:close/>
                  </a:path>
                </a:pathLst>
              </a:custGeom>
              <a:solidFill>
                <a:srgbClr val="2321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" name="TextBox 99">
              <a:extLst>
                <a:ext uri="{FF2B5EF4-FFF2-40B4-BE49-F238E27FC236}">
                  <a16:creationId xmlns:a16="http://schemas.microsoft.com/office/drawing/2014/main" id="{700AA51F-F077-05BB-A33C-76DE53E9B065}"/>
                </a:ext>
              </a:extLst>
            </p:cNvPr>
            <p:cNvSpPr txBox="1"/>
            <p:nvPr/>
          </p:nvSpPr>
          <p:spPr>
            <a:xfrm>
              <a:off x="10162993" y="915478"/>
              <a:ext cx="1800173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0">
                  <a:solidFill>
                    <a:srgbClr val="1C65A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WORKFLOW ENABLEMENT </a:t>
              </a:r>
              <a:r>
                <a:rPr lang="en-US" sz="820">
                  <a:solidFill>
                    <a:srgbClr val="271F63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85984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84D85146-E095-EC40-87B7-7FF6588318BB}"/>
    </a:ext>
  </a:extLst>
</a:theme>
</file>

<file path=ppt/theme/theme2.xml><?xml version="1.0" encoding="utf-8"?>
<a:theme xmlns:a="http://schemas.openxmlformats.org/drawingml/2006/main" name="Livermorium 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01B21212-F7F3-3D43-8684-E5422EA09D66}"/>
    </a:ext>
  </a:extLst>
</a:theme>
</file>

<file path=ppt/theme/theme3.xml><?xml version="1.0" encoding="utf-8"?>
<a:theme xmlns:a="http://schemas.openxmlformats.org/drawingml/2006/main" name="Elemental Nav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EFBBE62B-2702-F542-8EF6-7C64180AE1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6560a50-1294-4be0-ae28-f3f989ae3e7b">
      <UserInfo>
        <DisplayName>Vander Vorst, Mitch</DisplayName>
        <AccountId>10</AccountId>
        <AccountType/>
      </UserInfo>
      <UserInfo>
        <DisplayName>Bishop, Breanna</DisplayName>
        <AccountId>9</AccountId>
        <AccountType/>
      </UserInfo>
      <UserInfo>
        <DisplayName>Connors, Corey</DisplayName>
        <AccountId>11</AccountId>
        <AccountType/>
      </UserInfo>
      <UserInfo>
        <DisplayName>svc-sharegate</DisplayName>
        <AccountId>44</AccountId>
        <AccountType/>
      </UserInfo>
      <UserInfo>
        <DisplayName>SharingLinks.3fc3c0ef-bf7b-4085-b901-2737b0950107.OrganizationEdit.9bcf96ed-bba8-4f75-a760-3a02278e7bf0</DisplayName>
        <AccountId>66</AccountId>
        <AccountType/>
      </UserInfo>
      <UserInfo>
        <DisplayName>Kamoroff, Beth Paige</DisplayName>
        <AccountId>56</AccountId>
        <AccountType/>
      </UserInfo>
      <UserInfo>
        <DisplayName>Paschal, Katherine</DisplayName>
        <AccountId>40</AccountId>
        <AccountType/>
      </UserInfo>
      <UserInfo>
        <DisplayName>Diaz, Alii</DisplayName>
        <AccountId>19</AccountId>
        <AccountType/>
      </UserInfo>
      <UserInfo>
        <DisplayName>Piccone, Ashley Nicole</DisplayName>
        <AccountId>65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C51A9E89A3944CBBE86C21FE990BA5" ma:contentTypeVersion="10" ma:contentTypeDescription="Create a new document." ma:contentTypeScope="" ma:versionID="b667409692e06e2402948d2b8257803a">
  <xsd:schema xmlns:xsd="http://www.w3.org/2001/XMLSchema" xmlns:xs="http://www.w3.org/2001/XMLSchema" xmlns:p="http://schemas.microsoft.com/office/2006/metadata/properties" xmlns:ns2="97e811c0-3f34-4b78-be3f-d5899c89ee45" xmlns:ns3="a6560a50-1294-4be0-ae28-f3f989ae3e7b" targetNamespace="http://schemas.microsoft.com/office/2006/metadata/properties" ma:root="true" ma:fieldsID="90535055747d5e5b99b6d31e4886edb5" ns2:_="" ns3:_="">
    <xsd:import namespace="97e811c0-3f34-4b78-be3f-d5899c89ee45"/>
    <xsd:import namespace="a6560a50-1294-4be0-ae28-f3f989ae3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811c0-3f34-4b78-be3f-d5899c89ee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60a50-1294-4be0-ae28-f3f989ae3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4EDC0-542C-4316-BAE8-CCB5B20E4B3F}">
  <ds:schemaRefs>
    <ds:schemaRef ds:uri="97e811c0-3f34-4b78-be3f-d5899c89ee45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6560a50-1294-4be0-ae28-f3f989ae3e7b"/>
  </ds:schemaRefs>
</ds:datastoreItem>
</file>

<file path=customXml/itemProps2.xml><?xml version="1.0" encoding="utf-8"?>
<ds:datastoreItem xmlns:ds="http://schemas.openxmlformats.org/officeDocument/2006/customXml" ds:itemID="{2ED8F2FE-7F42-4DC0-9298-658F0222A63A}">
  <ds:schemaRefs>
    <ds:schemaRef ds:uri="97e811c0-3f34-4b78-be3f-d5899c89ee45"/>
    <ds:schemaRef ds:uri="a6560a50-1294-4be0-ae28-f3f989ae3e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380E02-140B-4F0E-BE4A-F3840F0793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unclassified-powerpoint-2024-dec-20</Template>
  <TotalTime>1</TotalTime>
  <Words>730</Words>
  <Application>Microsoft Macintosh PowerPoint</Application>
  <PresentationFormat>Widescreen</PresentationFormat>
  <Paragraphs>129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Angsana New</vt:lpstr>
      <vt:lpstr>Aptos</vt:lpstr>
      <vt:lpstr>Aptos Display</vt:lpstr>
      <vt:lpstr>Aptos Light</vt:lpstr>
      <vt:lpstr>Aptos SemiBold</vt:lpstr>
      <vt:lpstr>Arial</vt:lpstr>
      <vt:lpstr>Calibri</vt:lpstr>
      <vt:lpstr>Consolas</vt:lpstr>
      <vt:lpstr>Helvetica</vt:lpstr>
      <vt:lpstr>Posterama</vt:lpstr>
      <vt:lpstr>White</vt:lpstr>
      <vt:lpstr>Livermorium Ice</vt:lpstr>
      <vt:lpstr>Elemental Navy</vt:lpstr>
      <vt:lpstr>LLamaMe (LLM) API</vt:lpstr>
      <vt:lpstr>The nexus of cloud technologies, new workflows and traditional LC HPC ecosystems</vt:lpstr>
      <vt:lpstr>Delivering on HPC Convergence Realizing the promise of production DevOps engineering leveraging On-premises cloud-native technologies </vt:lpstr>
      <vt:lpstr>LLamaMe (LLM) API Service</vt:lpstr>
      <vt:lpstr>Adding LLamaMe into LaunchIT upcoming release </vt:lpstr>
      <vt:lpstr>PowerPoint Presentation</vt:lpstr>
      <vt:lpstr>PowerPoint Presentation</vt:lpstr>
      <vt:lpstr>PowerPoint Presentation</vt:lpstr>
      <vt:lpstr>PowerPoint Presentation</vt:lpstr>
      <vt:lpstr>Go to LaunchIT to get your Key! (version 2.3)</vt:lpstr>
      <vt:lpstr>What is next?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Venezuela, Otto</dc:creator>
  <cp:keywords/>
  <dc:description/>
  <cp:lastModifiedBy>Epperly, Meg</cp:lastModifiedBy>
  <cp:revision>388</cp:revision>
  <dcterms:created xsi:type="dcterms:W3CDTF">2025-03-04T00:28:29Z</dcterms:created>
  <dcterms:modified xsi:type="dcterms:W3CDTF">2025-03-19T18:40:27Z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0x0101003FC51A9E89A3944CBBE86C21FE990BA5</vt:lpwstr>
  </property>
  <property fmtid="{D5CDD505-2E9C-101B-9397-08002B2CF9AE}" pid="3" name="MediaServiceImageTags">
    <vt:lpwstr/>
  </property>
</Properties>
</file>