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</p:sldMasterIdLst>
  <p:notesMasterIdLst>
    <p:notesMasterId r:id="rId25"/>
  </p:notesMasterIdLst>
  <p:handoutMasterIdLst>
    <p:handoutMasterId r:id="rId26"/>
  </p:handoutMasterIdLst>
  <p:sldIdLst>
    <p:sldId id="378" r:id="rId6"/>
    <p:sldId id="394" r:id="rId7"/>
    <p:sldId id="414" r:id="rId8"/>
    <p:sldId id="422" r:id="rId9"/>
    <p:sldId id="401" r:id="rId10"/>
    <p:sldId id="413" r:id="rId11"/>
    <p:sldId id="404" r:id="rId12"/>
    <p:sldId id="405" r:id="rId13"/>
    <p:sldId id="406" r:id="rId14"/>
    <p:sldId id="408" r:id="rId15"/>
    <p:sldId id="420" r:id="rId16"/>
    <p:sldId id="412" r:id="rId17"/>
    <p:sldId id="409" r:id="rId18"/>
    <p:sldId id="419" r:id="rId19"/>
    <p:sldId id="410" r:id="rId20"/>
    <p:sldId id="421" r:id="rId21"/>
    <p:sldId id="415" r:id="rId22"/>
    <p:sldId id="417" r:id="rId23"/>
    <p:sldId id="41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structions" id="{24892A11-E8DA-8C49-A87D-EBE21FA1C8F5}">
          <p14:sldIdLst/>
        </p14:section>
        <p14:section name="White" id="{2B691B46-BA1F-2749-AC23-20DEED03C3E9}">
          <p14:sldIdLst>
            <p14:sldId id="378"/>
            <p14:sldId id="394"/>
            <p14:sldId id="414"/>
            <p14:sldId id="422"/>
            <p14:sldId id="401"/>
            <p14:sldId id="413"/>
            <p14:sldId id="404"/>
            <p14:sldId id="405"/>
            <p14:sldId id="406"/>
            <p14:sldId id="408"/>
            <p14:sldId id="420"/>
            <p14:sldId id="412"/>
            <p14:sldId id="409"/>
            <p14:sldId id="419"/>
            <p14:sldId id="410"/>
            <p14:sldId id="421"/>
            <p14:sldId id="415"/>
            <p14:sldId id="417"/>
            <p14:sldId id="418"/>
          </p14:sldIdLst>
        </p14:section>
        <p14:section name="Livermorium Ice" id="{487E6980-B847-5E4C-9354-91FF056AE1EE}">
          <p14:sldIdLst/>
        </p14:section>
        <p14:section name="Elemental Navy" id="{B66773DF-022E-E043-8719-57121953D18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8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008" userDrawn="1">
          <p15:clr>
            <a:srgbClr val="A4A3A4"/>
          </p15:clr>
        </p15:guide>
        <p15:guide id="4" orient="horz" pos="37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1C71224-A924-7A4C-65A1-E019B15D2998}" name="Bishop, Breanna" initials="BB" userId="S::bishop33@llnl.gov::c14ed814-47ec-4dd6-8bc9-26785b8ceb9b" providerId="AD"/>
  <p188:author id="{716B002C-3A50-A698-5C71-9DC521FEE553}" name="Connors, Corey" initials="CC" userId="S::connors7@llnl.gov::1bd5e6ea-8a84-4c08-92e5-e1cc4585c256" providerId="AD"/>
  <p188:author id="{ABD9288F-AF9D-39E2-DE2F-0455E48C6207}" name="Shang, Stephanie P." initials="" userId="S::shang2@llnl.gov::bd3072b9-b4f0-47fa-be31-4f467de226fd" providerId="AD"/>
  <p188:author id="{09B38FA4-97F3-9EFD-6CB2-57A300CFC2C4}" name="Paschal, Katherine" initials="PK" userId="S::paschal3@llnl.gov::dd5872f5-9b7a-4c2a-b4c5-c71673282002" providerId="AD"/>
  <p188:author id="{ADA8D7AE-0C4F-4EB1-3486-383878F3FBA1}" name="Vander Vorst, Mitch" initials="VM" userId="S::vandervorst1@llnl.gov::90622c8b-d6e5-4bc5-960c-d7b492dcfd2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E62"/>
    <a:srgbClr val="63666A"/>
    <a:srgbClr val="3366CC"/>
    <a:srgbClr val="0031A1"/>
    <a:srgbClr val="EAF1FC"/>
    <a:srgbClr val="A9AABC"/>
    <a:srgbClr val="00535C"/>
    <a:srgbClr val="03658B"/>
    <a:srgbClr val="0032A1"/>
    <a:srgbClr val="FCB3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D1C1E2-6F81-0D40-81C2-C4EE09681882}" v="1" dt="2025-03-19T14:24:42.93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46"/>
    <p:restoredTop sz="94565"/>
  </p:normalViewPr>
  <p:slideViewPr>
    <p:cSldViewPr snapToGrid="0">
      <p:cViewPr varScale="1">
        <p:scale>
          <a:sx n="121" d="100"/>
          <a:sy n="121" d="100"/>
        </p:scale>
        <p:origin x="680" y="176"/>
      </p:cViewPr>
      <p:guideLst>
        <p:guide orient="horz" pos="288"/>
        <p:guide pos="3840"/>
        <p:guide pos="4008"/>
        <p:guide orient="horz" pos="37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802918-22C0-8CE6-ACAC-5AA7752501A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F02EE2-C741-5562-91E5-0FFBFFA7CE6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36E5A-1590-4136-A887-20852AD82C34}" type="datetimeFigureOut">
              <a:rPr lang="en-US" smtClean="0"/>
              <a:t>3/19/25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25B730-239B-F605-C383-0787270CC5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D01379-4D04-C4B3-20B2-858439CFF9C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E807D5-3579-4B13-8E6D-ACCBBC789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8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C20CD-2D24-491B-8442-D7F8AD17C10D}" type="datetimeFigureOut">
              <a:t>3/19/25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C5F92-FDEA-41A6-8D5E-BC743BE46EA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9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116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  <a:latin typeface="Helvetica Neue" panose="02000503000000020004" pitchFamily="2" charset="0"/>
              </a:rPr>
              <a:t>`-v latest-stable` bases on frozen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spack</a:t>
            </a:r>
            <a:r>
              <a:rPr lang="en-US" dirty="0">
                <a:effectLst/>
                <a:latin typeface="Helvetica Neue" panose="02000503000000020004" pitchFamily="2" charset="0"/>
              </a:rPr>
              <a:t> install</a:t>
            </a:r>
          </a:p>
          <a:p>
            <a:endParaRPr lang="en-US" dirty="0">
              <a:effectLst/>
              <a:latin typeface="Helvetica Neue" panose="02000503000000020004" pitchFamily="2" charset="0"/>
            </a:endParaRPr>
          </a:p>
          <a:p>
            <a:r>
              <a:rPr lang="en-US" dirty="0">
                <a:effectLst/>
                <a:latin typeface="Helvetica Neue" panose="02000503000000020004" pitchFamily="2" charset="0"/>
              </a:rPr>
              <a:t>`-v latest-develop` may need to recreate when underlying </a:t>
            </a:r>
            <a:r>
              <a:rPr lang="en-US" dirty="0" err="1">
                <a:effectLst/>
                <a:latin typeface="Helvetica Neue" panose="02000503000000020004" pitchFamily="2" charset="0"/>
              </a:rPr>
              <a:t>spack</a:t>
            </a:r>
            <a:r>
              <a:rPr lang="en-US" dirty="0">
                <a:effectLst/>
                <a:latin typeface="Helvetica Neue" panose="02000503000000020004" pitchFamily="2" charset="0"/>
              </a:rPr>
              <a:t> install is cleaned up (happens regularly  because cache is so huge)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826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effectLst/>
                <a:latin typeface="Helvetica Neue" panose="02000503000000020004" pitchFamily="2" charset="0"/>
              </a:rPr>
              <a:t>moves .local to ensure vent is self contained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C5F92-FDEA-41A6-8D5E-BC743BE46E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22A293C-7FF4-831E-A43B-4088E75C6AD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CCE1E76-6C82-3CCF-A379-0596E4A46A2E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8" name="Graphic 6">
              <a:extLst>
                <a:ext uri="{FF2B5EF4-FFF2-40B4-BE49-F238E27FC236}">
                  <a16:creationId xmlns:a16="http://schemas.microsoft.com/office/drawing/2014/main" id="{8D15C4A5-BB78-68F7-F84B-AA6A10B6512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153C3E93-D900-4902-9994-ACFFC94BAC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878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5740CFEF-7C94-1A7B-0398-2AA9358883B9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rgbClr val="63666A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48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8F12A0B-A23F-1C75-4A75-C529BD723AE1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13DDFFC-1478-7617-AA97-1F8732C915B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3CC102CE-BEFA-0F3E-9394-E508D6330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947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8">
            <a:extLst>
              <a:ext uri="{FF2B5EF4-FFF2-40B4-BE49-F238E27FC236}">
                <a16:creationId xmlns:a16="http://schemas.microsoft.com/office/drawing/2014/main" id="{948911FF-6ED4-16BE-95A0-E0AAC64C46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5827865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EB2B0BD-CA2F-72F9-3310-7C62306ED0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6FA9E59-D405-67F2-923B-9F1E5A4F93B9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C18412-6069-B27C-2022-904192E27A4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E385C407-2073-3802-7701-4A3FA2D1DB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272347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8406B13-7A85-92DA-832A-0B13F01863F5}"/>
              </a:ext>
            </a:extLst>
          </p:cNvPr>
          <p:cNvGrpSpPr/>
          <p:nvPr userDrawn="1"/>
        </p:nvGrpSpPr>
        <p:grpSpPr>
          <a:xfrm>
            <a:off x="11622555" y="90551"/>
            <a:ext cx="354152" cy="382723"/>
            <a:chOff x="11622555" y="90551"/>
            <a:chExt cx="354152" cy="38272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6C22E7C-9DF2-5421-7530-5B38699F57EF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C9614801-983D-0050-43CD-0DD4F04DD4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FA7ABB2-B072-D6BC-7247-4ABD9499CA5A}"/>
              </a:ext>
            </a:extLst>
          </p:cNvPr>
          <p:cNvSpPr/>
          <p:nvPr userDrawn="1"/>
        </p:nvSpPr>
        <p:spPr>
          <a:xfrm>
            <a:off x="0" y="-22225"/>
            <a:ext cx="12192000" cy="6918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0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 descr="LLNL logomark">
            <a:extLst>
              <a:ext uri="{FF2B5EF4-FFF2-40B4-BE49-F238E27FC236}">
                <a16:creationId xmlns:a16="http://schemas.microsoft.com/office/drawing/2014/main" id="{903EF629-36E9-F004-93C3-C780D599742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2" y="11429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10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A5BE25-91C3-099A-C2B8-1D42A7BF46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8634D62-0668-3E51-72AB-9EC56F555510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BCE4A88-E38F-437C-2B25-3B6B60773D11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C74E1CBE-059D-CD66-C456-B5C01FFCC7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79701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65663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CC3B38-61B7-783E-52C6-00B5050BF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7EA04BE3-B2E4-5E0B-DDDE-B54B250A9165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802C16D-1649-E412-C28B-CE9BB8349E6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1BC2762-1D07-E88C-EB3B-2F7FC96B55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5204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One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FC3773E-EFB0-9F62-37C6-747B3B73E543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CBB9592-8864-BE40-C836-07BB5A185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6184B7DD-AFA4-9301-1D26-123EB100365B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23" name="Text Placeholder 14">
            <a:extLst>
              <a:ext uri="{FF2B5EF4-FFF2-40B4-BE49-F238E27FC236}">
                <a16:creationId xmlns:a16="http://schemas.microsoft.com/office/drawing/2014/main" id="{1D6E4C27-AD38-CC97-A72B-8F14DDF6441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22" name="Text Placeholder 14">
            <a:extLst>
              <a:ext uri="{FF2B5EF4-FFF2-40B4-BE49-F238E27FC236}">
                <a16:creationId xmlns:a16="http://schemas.microsoft.com/office/drawing/2014/main" id="{3D6F3410-C340-4487-C22D-6AE50BC0C4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7D3EDC3E-FABC-7C2D-C04C-79F7AB2B8AE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653E7E-7A9E-329B-FFD8-1D9BA9786AA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F0EC055E-155F-D5A6-ED52-24C6B094DA6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39A06243-9718-3E77-00C3-D4F4052C243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974BF3E-949D-80C5-E462-81C9E2FE42D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550B73D-67B6-98C4-267E-659C89CADC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59819F-BE33-0619-00D8-AA2E74DB2E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A401DE8D-4627-4E63-01D7-7AFC7BD68C8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2EAB398-F5A2-BF1D-1D8B-85D9A1A0956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4" name="Graphic 6">
              <a:extLst>
                <a:ext uri="{FF2B5EF4-FFF2-40B4-BE49-F238E27FC236}">
                  <a16:creationId xmlns:a16="http://schemas.microsoft.com/office/drawing/2014/main" id="{D5FD14F8-050B-EB31-7E6D-7F324858BC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147433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366E419-3817-1482-B04F-5F01CBD06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C2B645E0-C06E-36A3-FCCA-0958A2DE3F2E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F5BBB8-E60B-36CA-9501-4E9CBCD2EA07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bg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6BAE1E32-F0A5-85AD-A55D-6CABAFDA5E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31342865-C786-3105-E769-766978BA331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7535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9BAB132D-B4BF-5EAD-FEA3-E9DB260DC8DA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C5D7C6E2-A11F-9992-22D9-6F2C99874C8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5AE4F60B-636D-0976-1F43-CA060E14B6F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DD3800F-93CE-1E50-3B29-8B46F538A52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62FDB6D-4848-F87E-847C-7767A11D72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5BA4572-6B99-2F7E-D468-E1DCA84786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350D76-D3DA-00B9-EB47-215F803C51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52BBBD00-9842-E737-7C55-0014F698884D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28D6176-3F76-1DE0-6227-B0D3D8D8D4C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1149AFE4-C705-3882-9F30-3EEEBA12B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521161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D36A78C-E775-A660-63A5-DEC117A7F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8DE18753-2F2A-4623-864B-1C5D72E45B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4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2" name="Text Placeholder 18">
            <a:extLst>
              <a:ext uri="{FF2B5EF4-FFF2-40B4-BE49-F238E27FC236}">
                <a16:creationId xmlns:a16="http://schemas.microsoft.com/office/drawing/2014/main" id="{68C20271-5651-D0C8-A20F-A5991817AB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5088618-7323-F613-021C-7EF282FEF3D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14894D0-90BA-7383-BE51-E3CC9C80EC32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63265006-4B41-90C0-F2C6-C22FDC0F0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245012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DB9A-9551-5A40-D24C-13BA437C8AB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34A268B-2822-3537-305A-4177E097BE6C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114D893-B608-B2AE-289A-D71AC38A5F93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D9952794-4BBC-BB1F-AB0E-65F4BC6E12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43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145802"/>
            <a:ext cx="6228693" cy="893732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EB6D10A-2255-D43D-81F9-DC85D8BF7D2C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7B6339F-B871-8677-F912-20F171EE14E0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3" name="Graphic 6">
              <a:extLst>
                <a:ext uri="{FF2B5EF4-FFF2-40B4-BE49-F238E27FC236}">
                  <a16:creationId xmlns:a16="http://schemas.microsoft.com/office/drawing/2014/main" id="{8E20766E-F8C0-8A5D-2917-50FD2A6F12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2A43FE8-62D3-456F-7FAD-F80B08D6A1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456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pos="732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F227045-5190-2224-75F9-3B5313E5EE84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A3F334-69F6-44FB-90E5-53B869F6EF5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6" name="Graphic 6">
              <a:extLst>
                <a:ext uri="{FF2B5EF4-FFF2-40B4-BE49-F238E27FC236}">
                  <a16:creationId xmlns:a16="http://schemas.microsoft.com/office/drawing/2014/main" id="{52BA87F1-4CF9-E33E-B8A8-FD86542383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230426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A8627C3B-8F71-7E0E-F898-88D3D3B0757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53CAD0B-204C-C55B-5F5D-705D6E48C29B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3ACEA37-8AD9-4011-E68E-30913E6DD2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6490C2D-95CE-19F1-295D-B15FE9A497F7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614949C-B6BD-2031-B8B0-30CEEFBC0A6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0939D1BB-8630-23C5-B112-501FBF4849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57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AB1E133E-DA39-5AA8-1013-A6F6833366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24D7E00-07A2-DC5A-7530-652E06E9354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0E38749E-3D70-CF4A-F25F-2AF9BD0684B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755691F-A11E-A92B-7325-3E4BB8EB72EA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7F7F92D-C7CB-5C6F-FD5C-6107C702BF1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2EF14C0F-1069-0587-464E-DDA07BE35A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7399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Image with Quote or Lar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138BCD77-48BE-35A7-99AC-A16EFB0B0F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2353D1-8E82-98FB-E3FF-0FDB24FE9304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739470" y="5653616"/>
            <a:ext cx="3932237" cy="61171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400" b="0" i="0">
                <a:solidFill>
                  <a:schemeClr val="bg1"/>
                </a:solidFill>
                <a:latin typeface="Aptos Light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—Name, Title</a:t>
            </a:r>
          </a:p>
          <a:p>
            <a:pPr lvl="0"/>
            <a:r>
              <a:rPr lang="en-US"/>
              <a:t>Organization</a:t>
            </a:r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5B110F6E-0B47-7691-9751-12F585435727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480331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4800" b="1" i="0">
                <a:solidFill>
                  <a:schemeClr val="bg1"/>
                </a:solidFill>
                <a:latin typeface="Aptos SemiBold" panose="020B00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“Large text or a quote goes here”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3CA69396-10B4-E494-346D-4177C9346F09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AC6F2C1-373A-0AFC-60B4-358E19BD220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668A782-35E1-40D9-72B5-2DE2AD48A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33084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F465E69D-2EBA-EAF0-02C7-23C4EE46C5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843392"/>
            <a:ext cx="12191999" cy="551144"/>
          </a:xfrm>
          <a:prstGeom prst="rect">
            <a:avLst/>
          </a:prstGeom>
          <a:solidFill>
            <a:srgbClr val="0031A1"/>
          </a:solidFill>
        </p:spPr>
        <p:txBody>
          <a:bodyPr anchor="ctr"/>
          <a:lstStyle>
            <a:lvl1pPr marL="0" indent="0" algn="ctr">
              <a:buNone/>
              <a:defRPr sz="20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optional summary. Remove if not needed.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5AF0F2-3CEF-3390-AFA9-92EA0122B7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3921981"/>
          </a:xfrm>
          <a:prstGeom prst="rect">
            <a:avLst/>
          </a:prstGeom>
        </p:spPr>
        <p:txBody>
          <a:bodyPr/>
          <a:lstStyle>
            <a:lvl1pPr algn="l">
              <a:lnSpc>
                <a:spcPct val="100000"/>
              </a:lnSpc>
              <a:spcBef>
                <a:spcPts val="1500"/>
              </a:spcBef>
              <a:defRPr/>
            </a:lvl1pPr>
            <a:lvl2pPr algn="l">
              <a:lnSpc>
                <a:spcPct val="100000"/>
              </a:lnSpc>
              <a:spcBef>
                <a:spcPts val="500"/>
              </a:spcBef>
              <a:defRPr sz="2400"/>
            </a:lvl2pPr>
            <a:lvl3pPr algn="l"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391FE-461A-8305-C8F0-8FC09663BB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slide with summary box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1A6CF2F-F87B-580E-E55A-5260D8CCD093}"/>
              </a:ext>
            </a:extLst>
          </p:cNvPr>
          <p:cNvGrpSpPr/>
          <p:nvPr userDrawn="1"/>
        </p:nvGrpSpPr>
        <p:grpSpPr>
          <a:xfrm>
            <a:off x="11577667" y="106426"/>
            <a:ext cx="443927" cy="395222"/>
            <a:chOff x="10830498" y="90551"/>
            <a:chExt cx="443927" cy="395222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A610CD-738E-D5AD-87BD-E5FD0B4ACA2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9" name="Graphic 6">
              <a:extLst>
                <a:ext uri="{FF2B5EF4-FFF2-40B4-BE49-F238E27FC236}">
                  <a16:creationId xmlns:a16="http://schemas.microsoft.com/office/drawing/2014/main" id="{E4653727-A3C9-DBD4-3E86-14C88B4104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95948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31FF6B2-35C7-D306-77E2-0CED076EEAAF}"/>
              </a:ext>
            </a:extLst>
          </p:cNvPr>
          <p:cNvGrpSpPr/>
          <p:nvPr userDrawn="1"/>
        </p:nvGrpSpPr>
        <p:grpSpPr>
          <a:xfrm>
            <a:off x="11622555" y="103251"/>
            <a:ext cx="354152" cy="382723"/>
            <a:chOff x="11622555" y="90551"/>
            <a:chExt cx="354152" cy="38272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2ED90EF-C05F-D7B5-C320-E6BBCD1B69A6}"/>
                </a:ext>
              </a:extLst>
            </p:cNvPr>
            <p:cNvSpPr/>
            <p:nvPr userDrawn="1"/>
          </p:nvSpPr>
          <p:spPr>
            <a:xfrm>
              <a:off x="11622555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7B5A7D9F-8188-5BF9-BE92-C9BF876EFB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648902" y="122528"/>
              <a:ext cx="323829" cy="318769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C56F4057-8E98-FA08-9013-6E5B914B0E72}"/>
              </a:ext>
            </a:extLst>
          </p:cNvPr>
          <p:cNvSpPr/>
          <p:nvPr userDrawn="1"/>
        </p:nvSpPr>
        <p:spPr>
          <a:xfrm>
            <a:off x="-9651" y="0"/>
            <a:ext cx="12201652" cy="6896100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71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lemental Navy Waterm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 descr="LLNL logomark">
            <a:extLst>
              <a:ext uri="{FF2B5EF4-FFF2-40B4-BE49-F238E27FC236}">
                <a16:creationId xmlns:a16="http://schemas.microsoft.com/office/drawing/2014/main" id="{D8DF9641-42BB-6DDC-39B7-5EE92E0E56B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95061" y="134938"/>
            <a:ext cx="4714244" cy="4672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956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One-lin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D6243BB-1A0B-F4EC-D8B0-BAFDB08E54A1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chemeClr val="tx1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1807" y="6045585"/>
            <a:ext cx="6228693" cy="27552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C8E7A4A-15BE-881A-D85E-180C7CDD751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1807" y="5710031"/>
            <a:ext cx="6228693" cy="29973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5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0677F880-7F53-9A2C-4A1A-3A656A5B31A1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44DB0D0-9F93-469E-320E-13671CB6980D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EEE6DCD-561B-BFA6-B32E-308CD0ABE450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1A5A724-1DDF-3949-9E8D-06FF184324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524000" y="4148504"/>
            <a:ext cx="430695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718787"/>
            <a:ext cx="9144000" cy="42328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9" y="1683611"/>
            <a:ext cx="9144000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CCADD8-BB05-BF76-2392-73E7C323FA28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5BD938E-B952-528D-2A1A-537413FD4E1B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6D1FCC57-ED1D-71CE-70FC-8F8D811D2B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D7BCB6EF-FEF6-1E1F-F966-03AA4A64FE4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1063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Slide Multi-line Subtitle Join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542F7D7-D144-13A5-95F3-BE595396D22D}"/>
              </a:ext>
            </a:extLst>
          </p:cNvPr>
          <p:cNvSpPr/>
          <p:nvPr userDrawn="1"/>
        </p:nvSpPr>
        <p:spPr>
          <a:xfrm>
            <a:off x="87141" y="6447101"/>
            <a:ext cx="1605928" cy="374904"/>
          </a:xfrm>
          <a:prstGeom prst="rect">
            <a:avLst/>
          </a:prstGeom>
          <a:solidFill>
            <a:srgbClr val="EAF1F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4C6F16-A438-2589-9430-9388132E1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03524"/>
            <a:ext cx="10668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BE1EF58-452F-3843-CE28-9BE2A077680A}"/>
              </a:ext>
            </a:extLst>
          </p:cNvPr>
          <p:cNvSpPr txBox="1"/>
          <p:nvPr userDrawn="1"/>
        </p:nvSpPr>
        <p:spPr>
          <a:xfrm>
            <a:off x="87141" y="6032891"/>
            <a:ext cx="261962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>
                <a:solidFill>
                  <a:srgbClr val="63666A"/>
                </a:solidFill>
                <a:effectLst/>
                <a:latin typeface="Aptos Light" panose="020B0004020202020204" pitchFamily="34" charset="0"/>
              </a:rPr>
              <a:t>Prepared by LLNL under Contract DE-AC52-07NA27344.</a:t>
            </a:r>
          </a:p>
        </p:txBody>
      </p:sp>
      <p:sp>
        <p:nvSpPr>
          <p:cNvPr id="16" name="Text Placeholder 14">
            <a:extLst>
              <a:ext uri="{FF2B5EF4-FFF2-40B4-BE49-F238E27FC236}">
                <a16:creationId xmlns:a16="http://schemas.microsoft.com/office/drawing/2014/main" id="{D24590B9-EEAD-CDBF-281A-18CAE5B6D8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33535" y="6045585"/>
            <a:ext cx="5886965" cy="195203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ts val="780"/>
              </a:lnSpc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Optional organization name</a:t>
            </a:r>
          </a:p>
        </p:txBody>
      </p:sp>
      <p:sp>
        <p:nvSpPr>
          <p:cNvPr id="12" name="Text Placeholder 14">
            <a:extLst>
              <a:ext uri="{FF2B5EF4-FFF2-40B4-BE49-F238E27FC236}">
                <a16:creationId xmlns:a16="http://schemas.microsoft.com/office/drawing/2014/main" id="{E66D38BB-8056-B61B-52F8-60F7D548B43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91807" y="5584038"/>
            <a:ext cx="6228693" cy="45549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spcBef>
                <a:spcPts val="300"/>
              </a:spcBef>
              <a:buNone/>
              <a:defRPr sz="1400" b="1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Name, Title | Division SME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F4E51EA-0747-A2FA-CAED-E61AC89965D3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10120291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6CA6951-156C-8875-033B-2B0849F978CB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8470085" y="5068762"/>
            <a:ext cx="1500209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Joint Logo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B3DC4330-0A31-CB8A-47F8-446E9E83C90B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6022181" y="5068762"/>
            <a:ext cx="2290764" cy="51527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LLNL Primary Logo</a:t>
            </a:r>
          </a:p>
        </p:txBody>
      </p:sp>
      <p:sp>
        <p:nvSpPr>
          <p:cNvPr id="14" name="Text Placeholder 16">
            <a:extLst>
              <a:ext uri="{FF2B5EF4-FFF2-40B4-BE49-F238E27FC236}">
                <a16:creationId xmlns:a16="http://schemas.microsoft.com/office/drawing/2014/main" id="{07D1CCA8-944E-8CE6-8C03-6B24E1A7A5C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524000" y="5145802"/>
            <a:ext cx="3867807" cy="483067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500"/>
              </a:spcBef>
              <a:buNone/>
              <a:defRPr sz="2400"/>
            </a:lvl1pPr>
          </a:lstStyle>
          <a:p>
            <a:pPr lvl="0"/>
            <a:r>
              <a:rPr lang="en-US"/>
              <a:t>Optional 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50ED97-7285-AA24-3C15-D276985031F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9"/>
            <a:ext cx="9154510" cy="1385598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Audience or optional subtitle with up to three lines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69688D-DC30-4CC3-F3B5-750F4874AD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5928" y="1683611"/>
            <a:ext cx="10094571" cy="1826351"/>
          </a:xfrm>
          <a:prstGeom prst="rect">
            <a:avLst/>
          </a:prstGeom>
        </p:spPr>
        <p:txBody>
          <a:bodyPr anchor="ctr"/>
          <a:lstStyle>
            <a:lvl1pPr algn="l">
              <a:defRPr sz="5400" b="1" i="0">
                <a:latin typeface="Aptos SemiBold" panose="020B0004020202020204" pitchFamily="34" charset="0"/>
              </a:defRPr>
            </a:lvl1pPr>
          </a:lstStyle>
          <a:p>
            <a:r>
              <a:rPr lang="en-US"/>
              <a:t>Presentation title</a:t>
            </a:r>
            <a:br>
              <a:rPr lang="en-US"/>
            </a:br>
            <a:r>
              <a:rPr lang="en-US"/>
              <a:t>Should not exceed two lines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6BE22D1-E58A-5130-A388-4A66556232A7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8386F14-D0C2-02ED-5268-ABF9BBE12B0F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9" name="Graphic 6">
              <a:extLst>
                <a:ext uri="{FF2B5EF4-FFF2-40B4-BE49-F238E27FC236}">
                  <a16:creationId xmlns:a16="http://schemas.microsoft.com/office/drawing/2014/main" id="{E78E0EFB-9EB4-5011-8318-1F645C722E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7E853F0-D96E-721F-CE05-A0B362058E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675328" y="6521450"/>
            <a:ext cx="975700" cy="266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601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7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F93694-358D-A57A-C9FB-DAE48CCB4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3503524"/>
            <a:ext cx="12192000" cy="146131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9E4A75-D5CC-0F01-2E3B-B2D109E54D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3745" y="1623606"/>
            <a:ext cx="9887615" cy="18799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4400" b="1" i="0">
                <a:solidFill>
                  <a:srgbClr val="0032A1"/>
                </a:solidFill>
                <a:latin typeface="Aptos SemiBold" panose="020B0004020202020204" pitchFamily="34" charset="0"/>
              </a:defRPr>
            </a:lvl1pPr>
          </a:lstStyle>
          <a:p>
            <a:pPr lvl="0"/>
            <a:r>
              <a:rPr lang="en-US"/>
              <a:t>Optional section text</a:t>
            </a:r>
          </a:p>
          <a:p>
            <a:pPr lvl="0"/>
            <a:r>
              <a:rPr lang="en-US"/>
              <a:t>Can be two lines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AB42CC85-9864-BE96-2E8D-D34502526B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93745" y="3776981"/>
            <a:ext cx="9887615" cy="9144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6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Section heading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36EF51C-5B28-69A0-4081-D305F8505B73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864211F-02AB-9BFA-B3BC-419B89B787C9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772990ED-6DD0-CFE9-7573-250FE5EFDA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5751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978197-C994-67CF-A88C-31BCCFE041C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9470" y="1733384"/>
            <a:ext cx="10614329" cy="4508697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content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D214FD3-C327-3FE6-F070-4B63DC3F098D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6161D9B-E0ED-6648-03F2-A2570D713627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2" name="Graphic 6">
              <a:extLst>
                <a:ext uri="{FF2B5EF4-FFF2-40B4-BE49-F238E27FC236}">
                  <a16:creationId xmlns:a16="http://schemas.microsoft.com/office/drawing/2014/main" id="{8EA23D31-52DF-2E69-A1B9-14117B62FA3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9471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3FBC9-EF00-BABA-8C3D-9A7B4C7AC6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2D1DA3A-3EB3-30D9-0FA8-E270E6305994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7EF15-B45D-8292-346B-AB7ECAABF705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8" name="Graphic 6">
              <a:extLst>
                <a:ext uri="{FF2B5EF4-FFF2-40B4-BE49-F238E27FC236}">
                  <a16:creationId xmlns:a16="http://schemas.microsoft.com/office/drawing/2014/main" id="{8BA73B38-82A8-5E92-72C8-F09315E37E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161073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97D851A-4359-3F09-9560-90BFF0B578F2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09600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7CE74C1-C574-4101-7585-40715520DD54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39470" y="2059189"/>
            <a:ext cx="5280329" cy="418289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8A98299-6BD5-007E-C74F-2ED00F0A47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9470" y="615918"/>
            <a:ext cx="10614329" cy="102572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Title and comparison slide</a:t>
            </a:r>
            <a:br>
              <a:rPr lang="en-US"/>
            </a:br>
            <a:r>
              <a:rPr lang="en-US"/>
              <a:t>Title can be two lines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A4B03EA-6C6D-C3DC-CDA3-18CA43E1174F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FB949A9-B85D-4814-F862-030F85A23C7C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4" name="Graphic 6">
              <a:extLst>
                <a:ext uri="{FF2B5EF4-FFF2-40B4-BE49-F238E27FC236}">
                  <a16:creationId xmlns:a16="http://schemas.microsoft.com/office/drawing/2014/main" id="{54AD4CFA-B407-0A32-9EB6-77A0F75177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048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Imag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39AC7-FFA7-29D4-C18D-034BF13E0C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83D2A6D1-4E1F-9177-6043-4FD9871EF62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39470" y="2059189"/>
            <a:ext cx="3932237" cy="3801861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1500"/>
              </a:spcBef>
              <a:defRPr/>
            </a:lvl1pPr>
            <a:lvl2pPr>
              <a:lnSpc>
                <a:spcPct val="100000"/>
              </a:lnSpc>
              <a:spcBef>
                <a:spcPts val="500"/>
              </a:spcBef>
              <a:defRPr sz="2400"/>
            </a:lvl2pPr>
            <a:lvl3pPr>
              <a:lnSpc>
                <a:spcPct val="100000"/>
              </a:lnSpc>
              <a:defRPr/>
            </a:lvl3pPr>
          </a:lstStyle>
          <a:p>
            <a:pPr lvl="0"/>
            <a:r>
              <a:rPr lang="en-US"/>
              <a:t>Click to edit Level 1 bullet</a:t>
            </a:r>
          </a:p>
          <a:p>
            <a:pPr lvl="0"/>
            <a:r>
              <a:rPr lang="en-US"/>
              <a:t>Additional Level 1 bullet </a:t>
            </a:r>
          </a:p>
          <a:p>
            <a:pPr lvl="1"/>
            <a:r>
              <a:rPr lang="en-US"/>
              <a:t>Second level bullet</a:t>
            </a:r>
          </a:p>
          <a:p>
            <a:pPr lvl="2"/>
            <a:r>
              <a:rPr lang="en-US"/>
              <a:t>Third level bullet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6A7522E-6D5F-889A-AD0D-BC092605091E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739470" y="716957"/>
            <a:ext cx="3932237" cy="96230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rgbClr val="0032A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Content and image slide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80D677-25A9-E52D-0927-94008A0E2555}"/>
              </a:ext>
            </a:extLst>
          </p:cNvPr>
          <p:cNvGrpSpPr/>
          <p:nvPr userDrawn="1"/>
        </p:nvGrpSpPr>
        <p:grpSpPr>
          <a:xfrm>
            <a:off x="11574492" y="90551"/>
            <a:ext cx="443927" cy="395222"/>
            <a:chOff x="10830498" y="90551"/>
            <a:chExt cx="443927" cy="39522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815EBAF-4AA8-68C6-1238-80FAC84A5954}"/>
                </a:ext>
              </a:extLst>
            </p:cNvPr>
            <p:cNvSpPr/>
            <p:nvPr userDrawn="1"/>
          </p:nvSpPr>
          <p:spPr>
            <a:xfrm>
              <a:off x="10876430" y="90551"/>
              <a:ext cx="354152" cy="382723"/>
            </a:xfrm>
            <a:prstGeom prst="rect">
              <a:avLst/>
            </a:prstGeom>
            <a:solidFill>
              <a:srgbClr val="0032A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10" name="Graphic 6">
              <a:extLst>
                <a:ext uri="{FF2B5EF4-FFF2-40B4-BE49-F238E27FC236}">
                  <a16:creationId xmlns:a16="http://schemas.microsoft.com/office/drawing/2014/main" id="{CE1005F3-A568-C6C2-27BC-CE21D259A9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49943" b="48616"/>
            <a:stretch/>
          </p:blipFill>
          <p:spPr>
            <a:xfrm>
              <a:off x="10830498" y="95414"/>
              <a:ext cx="443927" cy="3903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1878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82131" y="6515434"/>
            <a:ext cx="975332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3193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AFA23F-FEE1-1DA4-1DDD-8AB326D815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2" y="122528"/>
            <a:ext cx="1041925" cy="9834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A551A2E-D8B5-88F1-6C7A-F6D05C3BC2D5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LLNL-PRES-2003534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997AF6-180B-90C4-1FCF-46A9832F456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959E4C-0B40-E11F-C73B-1542B31B37F9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7E7451D-7E0B-7E91-EA0B-DBF5AA8773AF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AE0D5BE-76E4-60BB-30F4-339A39ECBA60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28C5647-1017-7BF3-20C9-F6973980A515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FB73925-972A-A7EB-0DA3-4307F45B33E5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C6D589-70CA-D5E6-9ADC-2B66BFA18A99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470D093-72F0-FEEA-18FB-51F93411D07A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B3D9189-C597-53D9-85BF-96B774A10E3A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A038435-6BF1-5F0E-3BAB-57AFC315DFDB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96D5522-A6C5-EBCB-F43F-098B7950B145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F91CB4B-47EC-F4B9-9E72-4430825A4596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71AE23-E2AD-B1B7-6FA7-B2FDDC470464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9ABE289-2E64-A404-121A-62D28018A7BD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DA244F8-9F2C-1D7C-7F4D-1D5CC47C377A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CBF98ED-2FAD-F9AF-C5CE-962954EAE6F9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A4C00F2-DAA0-BF14-6AC5-A85947B03605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CBB6D2-C908-7C4F-EFF9-0F9BE7C96D98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4F7AF79-99AD-EF3A-AEBF-02EC7D405413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FB10BD-EC4E-AD99-DF93-0031CAE62128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FDAD7D3-FB35-2D1F-E87B-768FBC6980D1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DF0C0BC-D896-A401-AAC4-EE91E9B12C8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7DBC23D-583C-AFAB-1853-85EAFB10D8DB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741003F-A5C7-1A1F-FCEA-0CC45DBBA0F3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18BF93-7C34-E7D3-3B00-E87D36B0803F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0B37A5C-1BD6-BD93-866F-F3DC930A6348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3F6CF33-72EA-84E9-EF88-0D5CF566B395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C23073A-1142-A88B-30BA-516E2B99FDCC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FFF46EA-2247-0672-B0F2-72BDABBFEAFC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8B48578C-A2C1-33C7-A608-29A6AF95A044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DCED45-5CA0-272F-02B2-18978BDB293C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4048822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19" r:id="rId2"/>
    <p:sldLayoutId id="2147483748" r:id="rId3"/>
    <p:sldLayoutId id="2147483749" r:id="rId4"/>
    <p:sldLayoutId id="2147483686" r:id="rId5"/>
    <p:sldLayoutId id="2147483706" r:id="rId6"/>
    <p:sldLayoutId id="2147483744" r:id="rId7"/>
    <p:sldLayoutId id="2147483688" r:id="rId8"/>
    <p:sldLayoutId id="2147483690" r:id="rId9"/>
    <p:sldLayoutId id="2147483725" r:id="rId10"/>
    <p:sldLayoutId id="2147483742" r:id="rId11"/>
    <p:sldLayoutId id="2147483746" r:id="rId12"/>
    <p:sldLayoutId id="21474836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0532A0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3840" userDrawn="1">
          <p15:clr>
            <a:srgbClr val="F26B43"/>
          </p15:clr>
        </p15:guide>
        <p15:guide id="3" orient="horz" pos="2088" userDrawn="1">
          <p15:clr>
            <a:srgbClr val="F26B43"/>
          </p15:clr>
        </p15:guide>
        <p15:guide id="5" orient="horz" pos="4200" userDrawn="1">
          <p15:clr>
            <a:srgbClr val="F26B43"/>
          </p15:clr>
        </p15:guide>
        <p15:guide id="6" orient="horz" pos="4224" userDrawn="1">
          <p15:clr>
            <a:srgbClr val="F26B43"/>
          </p15:clr>
        </p15:guide>
        <p15:guide id="7" orient="horz" pos="388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6D6F184-D98A-76A1-D3A3-6220CD5927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flipV="1">
            <a:off x="-7622" y="6069"/>
            <a:ext cx="12199622" cy="6386623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4570886-F1AB-A724-0F90-31CF909445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67" y="6383633"/>
            <a:ext cx="12199667" cy="501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Slide Number Placeholder 7">
            <a:extLst>
              <a:ext uri="{FF2B5EF4-FFF2-40B4-BE49-F238E27FC236}">
                <a16:creationId xmlns:a16="http://schemas.microsoft.com/office/drawing/2014/main" id="{FF9AD165-772F-EC00-FCE9-651F03CD8A55}"/>
              </a:ext>
            </a:extLst>
          </p:cNvPr>
          <p:cNvSpPr txBox="1">
            <a:spLocks/>
          </p:cNvSpPr>
          <p:nvPr userDrawn="1"/>
        </p:nvSpPr>
        <p:spPr>
          <a:xfrm>
            <a:off x="11032435" y="6515434"/>
            <a:ext cx="1025027" cy="257361"/>
          </a:xfrm>
          <a:prstGeom prst="rect">
            <a:avLst/>
          </a:prstGeom>
        </p:spPr>
        <p:txBody>
          <a:bodyPr rIns="45720" anchor="ctr" anchorCtr="0"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8C8516-CBB0-4BEF-BA7F-65371927869A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532A0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532A0"/>
              </a:solidFill>
              <a:effectLst/>
              <a:uLnTx/>
              <a:uFillTx/>
              <a:latin typeface="Aptos" panose="020B000402020202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6D88313-0A9D-F699-01E9-023C12C3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7622" y="-3646"/>
            <a:ext cx="12192000" cy="135721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A3A5C465-1B9B-422D-7333-59CF628CE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5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-7623" y="132074"/>
            <a:ext cx="1030960" cy="9875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0773BBB-EBD8-923E-4E8D-AE21F233EF6D}"/>
              </a:ext>
            </a:extLst>
          </p:cNvPr>
          <p:cNvSpPr txBox="1"/>
          <p:nvPr userDrawn="1"/>
        </p:nvSpPr>
        <p:spPr>
          <a:xfrm>
            <a:off x="1750786" y="6536424"/>
            <a:ext cx="1423033" cy="25736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" panose="020B0004020202020204" pitchFamily="34" charset="0"/>
                <a:ea typeface="+mn-ea"/>
                <a:cs typeface="+mn-cs"/>
              </a:rPr>
              <a:t>IM NUMBER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A7FB9D-0F50-CCE0-659E-1BECD8A1C18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4" t="11610" r="5288" b="21429"/>
          <a:stretch/>
        </p:blipFill>
        <p:spPr>
          <a:xfrm>
            <a:off x="111125" y="6486525"/>
            <a:ext cx="1505124" cy="30726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2A7DFA-65B0-0636-93FD-F828C0FDE051}"/>
              </a:ext>
            </a:extLst>
          </p:cNvPr>
          <p:cNvSpPr txBox="1"/>
          <p:nvPr userDrawn="1"/>
        </p:nvSpPr>
        <p:spPr>
          <a:xfrm>
            <a:off x="469806" y="-1652398"/>
            <a:ext cx="1774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Secondary colors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E2BF41-DE54-3917-0EC3-FB9E29DF5013}"/>
              </a:ext>
            </a:extLst>
          </p:cNvPr>
          <p:cNvSpPr txBox="1"/>
          <p:nvPr userDrawn="1"/>
        </p:nvSpPr>
        <p:spPr>
          <a:xfrm>
            <a:off x="716347" y="-665551"/>
            <a:ext cx="1528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Primary colors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CE9BBD5-C27C-7DE7-930C-9CF1269977E6}"/>
              </a:ext>
            </a:extLst>
          </p:cNvPr>
          <p:cNvSpPr/>
          <p:nvPr userDrawn="1"/>
        </p:nvSpPr>
        <p:spPr>
          <a:xfrm>
            <a:off x="2498958" y="-1807534"/>
            <a:ext cx="679605" cy="679605"/>
          </a:xfrm>
          <a:prstGeom prst="rect">
            <a:avLst/>
          </a:prstGeom>
          <a:solidFill>
            <a:srgbClr val="9D0C0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A0FF3C-9AAB-6E70-2170-E6F82DEC227F}"/>
              </a:ext>
            </a:extLst>
          </p:cNvPr>
          <p:cNvSpPr/>
          <p:nvPr userDrawn="1"/>
        </p:nvSpPr>
        <p:spPr>
          <a:xfrm>
            <a:off x="4362240" y="-1807534"/>
            <a:ext cx="679605" cy="679605"/>
          </a:xfrm>
          <a:prstGeom prst="rect">
            <a:avLst/>
          </a:prstGeom>
          <a:solidFill>
            <a:srgbClr val="FF79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C60EE9-3C5D-8ADF-F3BA-245D5C56B604}"/>
              </a:ext>
            </a:extLst>
          </p:cNvPr>
          <p:cNvSpPr>
            <a:spLocks/>
          </p:cNvSpPr>
          <p:nvPr userDrawn="1"/>
        </p:nvSpPr>
        <p:spPr>
          <a:xfrm>
            <a:off x="6225564" y="-1807534"/>
            <a:ext cx="679605" cy="679605"/>
          </a:xfrm>
          <a:prstGeom prst="rect">
            <a:avLst/>
          </a:prstGeom>
          <a:solidFill>
            <a:srgbClr val="84C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7EFE9B1-65FE-BE22-0384-0AAD5A95D85C}"/>
              </a:ext>
            </a:extLst>
          </p:cNvPr>
          <p:cNvSpPr>
            <a:spLocks/>
          </p:cNvSpPr>
          <p:nvPr userDrawn="1"/>
        </p:nvSpPr>
        <p:spPr>
          <a:xfrm>
            <a:off x="5293902" y="-1807534"/>
            <a:ext cx="679605" cy="67960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>
              <a:latin typeface="Aptos Display" panose="020B00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DA02CB6-0946-ACBC-BC1C-2FF6325A7329}"/>
              </a:ext>
            </a:extLst>
          </p:cNvPr>
          <p:cNvSpPr>
            <a:spLocks noChangeAspect="1"/>
          </p:cNvSpPr>
          <p:nvPr userDrawn="1"/>
        </p:nvSpPr>
        <p:spPr>
          <a:xfrm>
            <a:off x="3424761" y="-823131"/>
            <a:ext cx="679428" cy="679605"/>
          </a:xfrm>
          <a:prstGeom prst="rect">
            <a:avLst/>
          </a:prstGeom>
          <a:solidFill>
            <a:srgbClr val="001E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 dirty="0">
              <a:highlight>
                <a:srgbClr val="FFFF00"/>
              </a:highlight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1A8102F-57B2-001C-4D81-F55ACD4E445B}"/>
              </a:ext>
            </a:extLst>
          </p:cNvPr>
          <p:cNvSpPr>
            <a:spLocks noChangeAspect="1"/>
          </p:cNvSpPr>
          <p:nvPr userDrawn="1"/>
        </p:nvSpPr>
        <p:spPr>
          <a:xfrm>
            <a:off x="2490769" y="-823131"/>
            <a:ext cx="679428" cy="679605"/>
          </a:xfrm>
          <a:prstGeom prst="rect">
            <a:avLst/>
          </a:prstGeom>
          <a:solidFill>
            <a:srgbClr val="0032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D90F5D6-AFE4-8CA5-35FB-0E291750B2B6}"/>
              </a:ext>
            </a:extLst>
          </p:cNvPr>
          <p:cNvSpPr>
            <a:spLocks noChangeAspect="1"/>
          </p:cNvSpPr>
          <p:nvPr userDrawn="1"/>
        </p:nvSpPr>
        <p:spPr>
          <a:xfrm>
            <a:off x="4367119" y="-823131"/>
            <a:ext cx="679428" cy="679605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CF251F2-EE36-B660-AE40-842B8788BAB7}"/>
              </a:ext>
            </a:extLst>
          </p:cNvPr>
          <p:cNvSpPr>
            <a:spLocks noChangeAspect="1"/>
          </p:cNvSpPr>
          <p:nvPr userDrawn="1"/>
        </p:nvSpPr>
        <p:spPr>
          <a:xfrm>
            <a:off x="5301111" y="-823131"/>
            <a:ext cx="679428" cy="679605"/>
          </a:xfrm>
          <a:prstGeom prst="rect">
            <a:avLst/>
          </a:prstGeom>
          <a:solidFill>
            <a:srgbClr val="EAF0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8A82D47-E137-DBBD-DB5E-01894E4849DD}"/>
              </a:ext>
            </a:extLst>
          </p:cNvPr>
          <p:cNvSpPr>
            <a:spLocks noChangeAspect="1"/>
          </p:cNvSpPr>
          <p:nvPr userDrawn="1"/>
        </p:nvSpPr>
        <p:spPr>
          <a:xfrm>
            <a:off x="6235103" y="-823131"/>
            <a:ext cx="679428" cy="679605"/>
          </a:xfrm>
          <a:prstGeom prst="rect">
            <a:avLst/>
          </a:prstGeom>
          <a:solidFill>
            <a:srgbClr val="A9AA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D05E0C1-DFA8-34CD-475F-9E012143B9AF}"/>
              </a:ext>
            </a:extLst>
          </p:cNvPr>
          <p:cNvSpPr>
            <a:spLocks noChangeAspect="1"/>
          </p:cNvSpPr>
          <p:nvPr userDrawn="1"/>
        </p:nvSpPr>
        <p:spPr>
          <a:xfrm>
            <a:off x="7169095" y="-823131"/>
            <a:ext cx="679428" cy="679605"/>
          </a:xfrm>
          <a:prstGeom prst="rect">
            <a:avLst/>
          </a:prstGeom>
          <a:solidFill>
            <a:srgbClr val="6E6E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BCE5D2-964B-7DEB-C02A-60D7995DF62B}"/>
              </a:ext>
            </a:extLst>
          </p:cNvPr>
          <p:cNvSpPr/>
          <p:nvPr userDrawn="1"/>
        </p:nvSpPr>
        <p:spPr>
          <a:xfrm>
            <a:off x="3430577" y="-1807534"/>
            <a:ext cx="679605" cy="679605"/>
          </a:xfrm>
          <a:prstGeom prst="rect">
            <a:avLst/>
          </a:prstGeom>
          <a:solidFill>
            <a:srgbClr val="B40F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5C8363B-8B11-8CE6-61DE-A61A05D54B0F}"/>
              </a:ext>
            </a:extLst>
          </p:cNvPr>
          <p:cNvSpPr/>
          <p:nvPr userDrawn="1"/>
        </p:nvSpPr>
        <p:spPr>
          <a:xfrm>
            <a:off x="7157226" y="-1807534"/>
            <a:ext cx="679605" cy="679605"/>
          </a:xfrm>
          <a:prstGeom prst="rect">
            <a:avLst/>
          </a:prstGeom>
          <a:solidFill>
            <a:srgbClr val="00A5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70BF72-77DF-B466-3FD1-F7F081FA9CA6}"/>
              </a:ext>
            </a:extLst>
          </p:cNvPr>
          <p:cNvSpPr/>
          <p:nvPr userDrawn="1"/>
        </p:nvSpPr>
        <p:spPr>
          <a:xfrm>
            <a:off x="8088888" y="-1807534"/>
            <a:ext cx="679605" cy="679605"/>
          </a:xfrm>
          <a:prstGeom prst="rect">
            <a:avLst/>
          </a:prstGeom>
          <a:solidFill>
            <a:srgbClr val="4B008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9EBCDBE-DABB-3438-8C69-A481C74489B9}"/>
              </a:ext>
            </a:extLst>
          </p:cNvPr>
          <p:cNvSpPr>
            <a:spLocks noChangeAspect="1"/>
          </p:cNvSpPr>
          <p:nvPr userDrawn="1"/>
        </p:nvSpPr>
        <p:spPr>
          <a:xfrm>
            <a:off x="8118543" y="-823131"/>
            <a:ext cx="679428" cy="679605"/>
          </a:xfrm>
          <a:prstGeom prst="rect">
            <a:avLst/>
          </a:prstGeom>
          <a:solidFill>
            <a:srgbClr val="FCB3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180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412224D-01B0-1297-3FE3-13F0404B0F77}"/>
              </a:ext>
            </a:extLst>
          </p:cNvPr>
          <p:cNvSpPr txBox="1"/>
          <p:nvPr userDrawn="1"/>
        </p:nvSpPr>
        <p:spPr>
          <a:xfrm>
            <a:off x="3382444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Elemental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Navy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001E62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8DF19DC-423E-4783-2C16-D373B1C5B24A}"/>
              </a:ext>
            </a:extLst>
          </p:cNvPr>
          <p:cNvSpPr txBox="1"/>
          <p:nvPr userDrawn="1"/>
        </p:nvSpPr>
        <p:spPr>
          <a:xfrm>
            <a:off x="2448452" y="-733839"/>
            <a:ext cx="7640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Impact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(Lab) Blue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#0032a1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EDF076D-1D17-DA25-B8F4-C78C00AFB5D1}"/>
              </a:ext>
            </a:extLst>
          </p:cNvPr>
          <p:cNvSpPr txBox="1"/>
          <p:nvPr userDrawn="1"/>
        </p:nvSpPr>
        <p:spPr>
          <a:xfrm>
            <a:off x="4360061" y="-733839"/>
            <a:ext cx="69526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Energetic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Azure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#3366CC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917914D-589E-020D-9C16-400A30C7992C}"/>
              </a:ext>
            </a:extLst>
          </p:cNvPr>
          <p:cNvSpPr txBox="1"/>
          <p:nvPr userDrawn="1"/>
        </p:nvSpPr>
        <p:spPr>
          <a:xfrm>
            <a:off x="5169207" y="-733839"/>
            <a:ext cx="93861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Livermorium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Ice</a:t>
            </a:r>
            <a:endParaRPr lang="en-US" sz="900" b="0" i="0" dirty="0">
              <a:solidFill>
                <a:schemeClr val="tx1"/>
              </a:solidFill>
              <a:effectLst/>
              <a:latin typeface="Aptos" panose="020B0004020202020204" pitchFamily="34" charset="0"/>
            </a:endParaRPr>
          </a:p>
          <a:p>
            <a:pPr algn="ctr"/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eaf0fb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5FFCEEF-1880-D2BC-D4CD-5AC62C1B16AE}"/>
              </a:ext>
            </a:extLst>
          </p:cNvPr>
          <p:cNvSpPr txBox="1"/>
          <p:nvPr userDrawn="1"/>
        </p:nvSpPr>
        <p:spPr>
          <a:xfrm>
            <a:off x="6243880" y="-713663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Carbon 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Gray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#a9aabc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92074D8-7FD6-A412-5B3E-A83A96118029}"/>
              </a:ext>
            </a:extLst>
          </p:cNvPr>
          <p:cNvSpPr txBox="1"/>
          <p:nvPr userDrawn="1"/>
        </p:nvSpPr>
        <p:spPr>
          <a:xfrm>
            <a:off x="7179546" y="-713664"/>
            <a:ext cx="66897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Quantum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Slate</a:t>
            </a:r>
          </a:p>
          <a:p>
            <a:pPr algn="ctr"/>
            <a:r>
              <a:rPr lang="en-US" sz="900" i="0" dirty="0">
                <a:solidFill>
                  <a:srgbClr val="FFFFFF"/>
                </a:solidFill>
                <a:effectLst/>
                <a:latin typeface="Aptos" panose="020B0004020202020204" pitchFamily="34" charset="0"/>
              </a:rPr>
              <a:t>#6e6e7c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06CD0D2-A217-246E-86F0-7BAE0694613B}"/>
              </a:ext>
            </a:extLst>
          </p:cNvPr>
          <p:cNvSpPr txBox="1"/>
          <p:nvPr userDrawn="1"/>
        </p:nvSpPr>
        <p:spPr>
          <a:xfrm>
            <a:off x="8081022" y="-713664"/>
            <a:ext cx="7544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Innovation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0" i="0" dirty="0">
                <a:solidFill>
                  <a:schemeClr val="tx1"/>
                </a:solidFill>
                <a:effectLst/>
                <a:latin typeface="Aptos" panose="020B0004020202020204" pitchFamily="34" charset="0"/>
              </a:rPr>
              <a:t>#</a:t>
            </a:r>
            <a:r>
              <a:rPr lang="en-US" sz="900" i="0" dirty="0">
                <a:effectLst/>
                <a:latin typeface="Aptos" panose="020B0004020202020204" pitchFamily="34" charset="0"/>
              </a:rPr>
              <a:t>fcb317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C531D96-5978-B8C1-2305-1A521149E81D}"/>
              </a:ext>
            </a:extLst>
          </p:cNvPr>
          <p:cNvSpPr txBox="1"/>
          <p:nvPr userDrawn="1"/>
        </p:nvSpPr>
        <p:spPr>
          <a:xfrm>
            <a:off x="2498958" y="-1701414"/>
            <a:ext cx="6712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Research Red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#9d0c0c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78734A2-9420-F13D-9F60-9A664115B793}"/>
              </a:ext>
            </a:extLst>
          </p:cNvPr>
          <p:cNvSpPr txBox="1"/>
          <p:nvPr userDrawn="1"/>
        </p:nvSpPr>
        <p:spPr>
          <a:xfrm>
            <a:off x="3323492" y="-1701414"/>
            <a:ext cx="898591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Performance Pink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#b40f64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67BB533-7CC3-816F-9772-4E7A55E01839}"/>
              </a:ext>
            </a:extLst>
          </p:cNvPr>
          <p:cNvSpPr txBox="1"/>
          <p:nvPr userDrawn="1"/>
        </p:nvSpPr>
        <p:spPr>
          <a:xfrm>
            <a:off x="4360061" y="-1701414"/>
            <a:ext cx="67483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Algorithm Orange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#ff7900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54D929E-06B5-C3C5-6BB2-6E2C4D68CB16}"/>
              </a:ext>
            </a:extLst>
          </p:cNvPr>
          <p:cNvSpPr txBox="1"/>
          <p:nvPr userDrawn="1"/>
        </p:nvSpPr>
        <p:spPr>
          <a:xfrm>
            <a:off x="5286950" y="-1701414"/>
            <a:ext cx="71114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Solar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Yellow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#ffd900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F86E4CA-2051-193B-B256-F949E089B5F0}"/>
              </a:ext>
            </a:extLst>
          </p:cNvPr>
          <p:cNvSpPr txBox="1"/>
          <p:nvPr userDrawn="1"/>
        </p:nvSpPr>
        <p:spPr>
          <a:xfrm>
            <a:off x="6243880" y="-1701414"/>
            <a:ext cx="67942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Gamma Green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#84c342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30328D9-49EE-6A7D-64F1-4F8C8F6C0EB8}"/>
              </a:ext>
            </a:extLst>
          </p:cNvPr>
          <p:cNvSpPr txBox="1"/>
          <p:nvPr userDrawn="1"/>
        </p:nvSpPr>
        <p:spPr>
          <a:xfrm>
            <a:off x="7179546" y="-1701414"/>
            <a:ext cx="6794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effectLst/>
                <a:latin typeface="Aptos" panose="020B0004020202020204" pitchFamily="34" charset="0"/>
              </a:rPr>
              <a:t>Extreme Turquoise</a:t>
            </a:r>
          </a:p>
          <a:p>
            <a:pPr algn="ctr"/>
            <a:r>
              <a:rPr lang="en-US" sz="900" i="0" dirty="0">
                <a:effectLst/>
                <a:latin typeface="Aptos" panose="020B0004020202020204" pitchFamily="34" charset="0"/>
              </a:rPr>
              <a:t>#00a5b8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E25DD1-5379-B65B-5858-CB4529762F43}"/>
              </a:ext>
            </a:extLst>
          </p:cNvPr>
          <p:cNvSpPr txBox="1"/>
          <p:nvPr userDrawn="1"/>
        </p:nvSpPr>
        <p:spPr>
          <a:xfrm>
            <a:off x="8043502" y="-1701414"/>
            <a:ext cx="7544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i="0" dirty="0">
                <a:solidFill>
                  <a:schemeClr val="bg1"/>
                </a:solidFill>
                <a:effectLst/>
                <a:latin typeface="Helvetica" pitchFamily="2" charset="0"/>
              </a:rPr>
              <a:t>Inspiration Indigo</a:t>
            </a:r>
          </a:p>
          <a:p>
            <a:pPr algn="ctr"/>
            <a:r>
              <a:rPr lang="en-US" sz="900" i="0" dirty="0">
                <a:solidFill>
                  <a:schemeClr val="bg1"/>
                </a:solidFill>
                <a:effectLst/>
                <a:latin typeface="Aptos" panose="020B0004020202020204" pitchFamily="34" charset="0"/>
              </a:rPr>
              <a:t>#4b0082</a:t>
            </a:r>
          </a:p>
        </p:txBody>
      </p:sp>
    </p:spTree>
    <p:extLst>
      <p:ext uri="{BB962C8B-B14F-4D97-AF65-F5344CB8AC3E}">
        <p14:creationId xmlns:p14="http://schemas.microsoft.com/office/powerpoint/2010/main" val="1063208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28" r:id="rId2"/>
    <p:sldLayoutId id="2147483752" r:id="rId3"/>
    <p:sldLayoutId id="2147483753" r:id="rId4"/>
    <p:sldLayoutId id="2147483710" r:id="rId5"/>
    <p:sldLayoutId id="2147483711" r:id="rId6"/>
    <p:sldLayoutId id="2147483745" r:id="rId7"/>
    <p:sldLayoutId id="2147483712" r:id="rId8"/>
    <p:sldLayoutId id="2147483713" r:id="rId9"/>
    <p:sldLayoutId id="2147483740" r:id="rId10"/>
    <p:sldLayoutId id="2147483743" r:id="rId11"/>
    <p:sldLayoutId id="2147483747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228600" indent="-22860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1pPr>
      <a:lvl2pPr marL="6858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2pPr>
      <a:lvl3pPr marL="11430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3pPr>
      <a:lvl4pPr marL="16002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4pPr>
      <a:lvl5pPr marL="2057400" indent="-228600" algn="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orient="horz" pos="42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1.svg"/><Relationship Id="rId7" Type="http://schemas.openxmlformats.org/officeDocument/2006/relationships/image" Target="../media/image3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team/19%3A6bBWF6se412bEODSCX5yWDd6_zCvcVXFCEBo0kc-pW41%40thread.tacv2/conversations?groupId=a56ae26c-fe55-4e8e-8773-dd7975f648a4&amp;tenantId=a722dec9-ae4e-4ae3-9d75-fd66e2680a63" TargetMode="External"/><Relationship Id="rId7" Type="http://schemas.openxmlformats.org/officeDocument/2006/relationships/hyperlink" Target="https://rzlc.llnl.gov/weave_badging" TargetMode="External"/><Relationship Id="rId2" Type="http://schemas.openxmlformats.org/officeDocument/2006/relationships/hyperlink" Target="mailto:weave-support@llnl.gov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s://lc.llnl.gov/weave_badging" TargetMode="External"/><Relationship Id="rId5" Type="http://schemas.openxmlformats.org/officeDocument/2006/relationships/hyperlink" Target="https://rzlc.llnl.gov/weave" TargetMode="External"/><Relationship Id="rId4" Type="http://schemas.openxmlformats.org/officeDocument/2006/relationships/hyperlink" Target="https://lc.llnl.gov/weave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B2176A8-BE07-CB51-14F7-F65A92F2034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499962" y="4572000"/>
            <a:ext cx="6228693" cy="1258529"/>
          </a:xfrm>
        </p:spPr>
        <p:txBody>
          <a:bodyPr/>
          <a:lstStyle/>
          <a:p>
            <a:r>
              <a:rPr lang="en-US" dirty="0"/>
              <a:t>Lina </a:t>
            </a:r>
            <a:r>
              <a:rPr lang="en-US" dirty="0" err="1"/>
              <a:t>Muryanto</a:t>
            </a:r>
            <a:endParaRPr lang="en-US" dirty="0"/>
          </a:p>
          <a:p>
            <a:r>
              <a:rPr lang="en-US" dirty="0"/>
              <a:t>WEAVE Team</a:t>
            </a:r>
          </a:p>
          <a:p>
            <a:r>
              <a:rPr lang="en-US" dirty="0"/>
              <a:t> ASQ – WSC</a:t>
            </a:r>
          </a:p>
          <a:p>
            <a:r>
              <a:rPr lang="en-US" dirty="0"/>
              <a:t>Presented by Jane Herriman </a:t>
            </a:r>
          </a:p>
          <a:p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5A75D9F-B3EA-4508-C4F9-9D63CDF625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WEAVE Environment &amp;</a:t>
            </a:r>
            <a:br>
              <a:rPr lang="en-US" dirty="0"/>
            </a:br>
            <a:r>
              <a:rPr lang="en-US" dirty="0"/>
              <a:t>WEAVE Badging Program</a:t>
            </a:r>
          </a:p>
        </p:txBody>
      </p:sp>
    </p:spTree>
    <p:extLst>
      <p:ext uri="{BB962C8B-B14F-4D97-AF65-F5344CB8AC3E}">
        <p14:creationId xmlns:p14="http://schemas.microsoft.com/office/powerpoint/2010/main" val="10108026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AC3A2D4A-5671-C8F5-3A45-5691377742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2B858C-4EBC-C565-603B-532F600737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11D56D0-4CD6-958E-9110-C3C3F977B80F}"/>
              </a:ext>
            </a:extLst>
          </p:cNvPr>
          <p:cNvSpPr/>
          <p:nvPr/>
        </p:nvSpPr>
        <p:spPr bwMode="auto">
          <a:xfrm>
            <a:off x="3293838" y="2199948"/>
            <a:ext cx="2269369" cy="4172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3C661932-A208-855F-6241-4CD1FBD82F16}"/>
              </a:ext>
            </a:extLst>
          </p:cNvPr>
          <p:cNvSpPr/>
          <p:nvPr/>
        </p:nvSpPr>
        <p:spPr bwMode="auto">
          <a:xfrm>
            <a:off x="5906777" y="2147427"/>
            <a:ext cx="2995354" cy="504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 install badged tools + testing + deployment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EF0C9E-04B3-FA9D-9FC2-08CB3F75DB0C}"/>
              </a:ext>
            </a:extLst>
          </p:cNvPr>
          <p:cNvCxnSpPr>
            <a:cxnSpLocks/>
          </p:cNvCxnSpPr>
          <p:nvPr/>
        </p:nvCxnSpPr>
        <p:spPr>
          <a:xfrm>
            <a:off x="2312906" y="2309525"/>
            <a:ext cx="730136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3714A61-55D5-3ECD-DEE6-37F7F30F927F}"/>
              </a:ext>
            </a:extLst>
          </p:cNvPr>
          <p:cNvCxnSpPr>
            <a:cxnSpLocks/>
          </p:cNvCxnSpPr>
          <p:nvPr/>
        </p:nvCxnSpPr>
        <p:spPr>
          <a:xfrm>
            <a:off x="2312905" y="3697746"/>
            <a:ext cx="730137" cy="0"/>
          </a:xfrm>
          <a:prstGeom prst="straightConnector1">
            <a:avLst/>
          </a:prstGeom>
          <a:ln w="12700" cmpd="sng"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CD9437C-6A4D-B3AB-E68F-856F33899C18}"/>
              </a:ext>
            </a:extLst>
          </p:cNvPr>
          <p:cNvCxnSpPr>
            <a:cxnSpLocks/>
          </p:cNvCxnSpPr>
          <p:nvPr/>
        </p:nvCxnSpPr>
        <p:spPr>
          <a:xfrm>
            <a:off x="2332301" y="2309525"/>
            <a:ext cx="0" cy="356581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EDCADE8-95A1-4CBB-85A6-F317671DC8CD}"/>
              </a:ext>
            </a:extLst>
          </p:cNvPr>
          <p:cNvCxnSpPr>
            <a:cxnSpLocks/>
          </p:cNvCxnSpPr>
          <p:nvPr/>
        </p:nvCxnSpPr>
        <p:spPr>
          <a:xfrm>
            <a:off x="2318447" y="3887558"/>
            <a:ext cx="724595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14DBAC2-7195-2485-A87E-91A26F124541}"/>
              </a:ext>
            </a:extLst>
          </p:cNvPr>
          <p:cNvCxnSpPr>
            <a:cxnSpLocks/>
          </p:cNvCxnSpPr>
          <p:nvPr/>
        </p:nvCxnSpPr>
        <p:spPr>
          <a:xfrm flipV="1">
            <a:off x="2312906" y="2913640"/>
            <a:ext cx="0" cy="784106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FB860AA-CAA8-7459-5E86-74EE0FD94DA6}"/>
              </a:ext>
            </a:extLst>
          </p:cNvPr>
          <p:cNvCxnSpPr>
            <a:cxnSpLocks/>
          </p:cNvCxnSpPr>
          <p:nvPr/>
        </p:nvCxnSpPr>
        <p:spPr>
          <a:xfrm>
            <a:off x="2332301" y="3878897"/>
            <a:ext cx="0" cy="466462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BAD4CD-233F-6253-2F6C-DF0B8AB136F4}"/>
              </a:ext>
            </a:extLst>
          </p:cNvPr>
          <p:cNvCxnSpPr>
            <a:cxnSpLocks/>
          </p:cNvCxnSpPr>
          <p:nvPr/>
        </p:nvCxnSpPr>
        <p:spPr>
          <a:xfrm flipV="1">
            <a:off x="2332301" y="5566548"/>
            <a:ext cx="744816" cy="13497"/>
          </a:xfrm>
          <a:prstGeom prst="straightConnector1">
            <a:avLst/>
          </a:prstGeom>
          <a:ln w="12700" cmpd="sng"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CB97072-569E-233D-757B-2E3778EC5088}"/>
              </a:ext>
            </a:extLst>
          </p:cNvPr>
          <p:cNvCxnSpPr>
            <a:cxnSpLocks/>
          </p:cNvCxnSpPr>
          <p:nvPr/>
        </p:nvCxnSpPr>
        <p:spPr>
          <a:xfrm flipV="1">
            <a:off x="2332301" y="4774130"/>
            <a:ext cx="0" cy="784106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7B5489D-8DB6-8193-59A0-D31A3874D9D8}"/>
              </a:ext>
            </a:extLst>
          </p:cNvPr>
          <p:cNvSpPr txBox="1"/>
          <p:nvPr/>
        </p:nvSpPr>
        <p:spPr>
          <a:xfrm>
            <a:off x="2312904" y="3930209"/>
            <a:ext cx="795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upload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37EAC3B-CC47-BA8C-4BD8-6E5B1CB9D73C}"/>
              </a:ext>
            </a:extLst>
          </p:cNvPr>
          <p:cNvSpPr txBox="1"/>
          <p:nvPr/>
        </p:nvSpPr>
        <p:spPr>
          <a:xfrm>
            <a:off x="2285077" y="5113601"/>
            <a:ext cx="7857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download </a:t>
            </a:r>
          </a:p>
          <a:p>
            <a:r>
              <a:rPr lang="en-US" sz="1100" dirty="0"/>
              <a:t>+ git push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7A43E0D-D730-ED86-B86B-A65F0552F78E}"/>
              </a:ext>
            </a:extLst>
          </p:cNvPr>
          <p:cNvSpPr/>
          <p:nvPr/>
        </p:nvSpPr>
        <p:spPr bwMode="auto">
          <a:xfrm>
            <a:off x="3265412" y="3634364"/>
            <a:ext cx="2269369" cy="4091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7E1496C0-3208-21A3-5D12-F3B722719B74}"/>
              </a:ext>
            </a:extLst>
          </p:cNvPr>
          <p:cNvSpPr/>
          <p:nvPr/>
        </p:nvSpPr>
        <p:spPr bwMode="auto">
          <a:xfrm>
            <a:off x="5906776" y="3574486"/>
            <a:ext cx="2995354" cy="6048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 install badged tools + testing + deployment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8E241E0E-B066-53D1-9EBC-A67EB95C4F0A}"/>
              </a:ext>
            </a:extLst>
          </p:cNvPr>
          <p:cNvSpPr/>
          <p:nvPr/>
        </p:nvSpPr>
        <p:spPr bwMode="auto">
          <a:xfrm>
            <a:off x="3056897" y="3428423"/>
            <a:ext cx="6040706" cy="90117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E38A62F9-007F-9A85-508E-C9E9AF0CB022}"/>
              </a:ext>
            </a:extLst>
          </p:cNvPr>
          <p:cNvSpPr/>
          <p:nvPr/>
        </p:nvSpPr>
        <p:spPr bwMode="auto">
          <a:xfrm>
            <a:off x="3043041" y="3065219"/>
            <a:ext cx="731520" cy="42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RZ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9B857E40-315E-05A4-EB37-06CE70671A8B}"/>
              </a:ext>
            </a:extLst>
          </p:cNvPr>
          <p:cNvSpPr/>
          <p:nvPr/>
        </p:nvSpPr>
        <p:spPr bwMode="auto">
          <a:xfrm>
            <a:off x="3283420" y="5428567"/>
            <a:ext cx="2269369" cy="450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E192DFB2-10ED-ED02-17A4-4BBBDB76BBB1}"/>
              </a:ext>
            </a:extLst>
          </p:cNvPr>
          <p:cNvSpPr/>
          <p:nvPr/>
        </p:nvSpPr>
        <p:spPr bwMode="auto">
          <a:xfrm>
            <a:off x="5906776" y="5406971"/>
            <a:ext cx="2995354" cy="5617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+install badged tools + testing + 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C40E769C-BFCE-93E4-CB00-29BEDC872240}"/>
              </a:ext>
            </a:extLst>
          </p:cNvPr>
          <p:cNvSpPr/>
          <p:nvPr/>
        </p:nvSpPr>
        <p:spPr bwMode="auto">
          <a:xfrm>
            <a:off x="3040274" y="5240713"/>
            <a:ext cx="6040706" cy="90117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4DC769C-31AA-8B3B-B485-6DAAAF57D2E1}"/>
              </a:ext>
            </a:extLst>
          </p:cNvPr>
          <p:cNvSpPr/>
          <p:nvPr/>
        </p:nvSpPr>
        <p:spPr bwMode="auto">
          <a:xfrm>
            <a:off x="3059096" y="4915205"/>
            <a:ext cx="731520" cy="42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SCF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6C6B0AED-59C2-BB7C-DFAC-BF71E17E529F}"/>
              </a:ext>
            </a:extLst>
          </p:cNvPr>
          <p:cNvSpPr/>
          <p:nvPr/>
        </p:nvSpPr>
        <p:spPr bwMode="auto">
          <a:xfrm>
            <a:off x="3040273" y="1984645"/>
            <a:ext cx="6057328" cy="8067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1B2F841-58AB-4B29-92EF-23BD0D4E2C8A}"/>
              </a:ext>
            </a:extLst>
          </p:cNvPr>
          <p:cNvSpPr/>
          <p:nvPr/>
        </p:nvSpPr>
        <p:spPr bwMode="auto">
          <a:xfrm>
            <a:off x="3014037" y="1633462"/>
            <a:ext cx="731520" cy="4239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E5F6591-0396-B211-BF93-46BB25C39E5B}"/>
              </a:ext>
            </a:extLst>
          </p:cNvPr>
          <p:cNvSpPr txBox="1"/>
          <p:nvPr/>
        </p:nvSpPr>
        <p:spPr>
          <a:xfrm>
            <a:off x="8159471" y="1370993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AB01284-831C-229F-2FA0-022E08CFD809}"/>
              </a:ext>
            </a:extLst>
          </p:cNvPr>
          <p:cNvSpPr txBox="1"/>
          <p:nvPr/>
        </p:nvSpPr>
        <p:spPr>
          <a:xfrm>
            <a:off x="8214408" y="2893304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030422B-9FAE-C2A4-BFC1-D6D59CFBC47B}"/>
              </a:ext>
            </a:extLst>
          </p:cNvPr>
          <p:cNvSpPr txBox="1"/>
          <p:nvPr/>
        </p:nvSpPr>
        <p:spPr>
          <a:xfrm>
            <a:off x="8122474" y="4708551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FB0698B3-38E6-3EAE-DC7C-F20B3A7F17EC}"/>
              </a:ext>
            </a:extLst>
          </p:cNvPr>
          <p:cNvCxnSpPr>
            <a:cxnSpLocks/>
          </p:cNvCxnSpPr>
          <p:nvPr/>
        </p:nvCxnSpPr>
        <p:spPr>
          <a:xfrm flipV="1">
            <a:off x="8747358" y="1664569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8188876D-3F92-05FC-6795-19F35A36DA16}"/>
              </a:ext>
            </a:extLst>
          </p:cNvPr>
          <p:cNvCxnSpPr>
            <a:cxnSpLocks/>
          </p:cNvCxnSpPr>
          <p:nvPr/>
        </p:nvCxnSpPr>
        <p:spPr>
          <a:xfrm flipV="1">
            <a:off x="8650865" y="3134055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3D1C40A4-3C7A-FFDF-7FC1-E0B6683FAAB6}"/>
              </a:ext>
            </a:extLst>
          </p:cNvPr>
          <p:cNvCxnSpPr>
            <a:cxnSpLocks/>
          </p:cNvCxnSpPr>
          <p:nvPr/>
        </p:nvCxnSpPr>
        <p:spPr>
          <a:xfrm flipV="1">
            <a:off x="8633404" y="4957191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0E8C4C39-BEC6-9A40-0C08-3107392416A0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5563207" y="2399750"/>
            <a:ext cx="343570" cy="8844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7DA2804-4462-1F53-47DC-56989C1E681B}"/>
              </a:ext>
            </a:extLst>
          </p:cNvPr>
          <p:cNvCxnSpPr>
            <a:cxnSpLocks/>
          </p:cNvCxnSpPr>
          <p:nvPr/>
        </p:nvCxnSpPr>
        <p:spPr>
          <a:xfrm>
            <a:off x="5554190" y="3866980"/>
            <a:ext cx="361603" cy="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7E6B2E5C-544E-42AA-CA26-D49E0F1A8371}"/>
              </a:ext>
            </a:extLst>
          </p:cNvPr>
          <p:cNvCxnSpPr>
            <a:cxnSpLocks/>
          </p:cNvCxnSpPr>
          <p:nvPr/>
        </p:nvCxnSpPr>
        <p:spPr>
          <a:xfrm>
            <a:off x="5573831" y="5670480"/>
            <a:ext cx="361603" cy="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C52FB5D8-E94F-197A-D328-D5118AEFB7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1450" y="1406430"/>
            <a:ext cx="453405" cy="41798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37279A7A-CA34-2DB8-BCCC-CCD9246C60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55245" y="2890873"/>
            <a:ext cx="453405" cy="41798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41466C15-94B4-80A0-EE22-751CE3615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99537" y="4685076"/>
            <a:ext cx="453405" cy="41798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BBA79C40-D6A4-F44D-A983-57D1C342A196}"/>
              </a:ext>
            </a:extLst>
          </p:cNvPr>
          <p:cNvSpPr txBox="1"/>
          <p:nvPr/>
        </p:nvSpPr>
        <p:spPr>
          <a:xfrm>
            <a:off x="1229458" y="2652072"/>
            <a:ext cx="16126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Sync GitLab Repos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988C45D0-D207-49FA-8291-C648FADC955B}"/>
              </a:ext>
            </a:extLst>
          </p:cNvPr>
          <p:cNvSpPr/>
          <p:nvPr/>
        </p:nvSpPr>
        <p:spPr bwMode="auto">
          <a:xfrm>
            <a:off x="1791976" y="4345359"/>
            <a:ext cx="931025" cy="4073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</a:rPr>
              <a:t>Nexus</a:t>
            </a:r>
          </a:p>
          <a:p>
            <a:pPr algn="ctr"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wci</a:t>
            </a:r>
            <a:r>
              <a:rPr lang="en-US" sz="1000" dirty="0">
                <a:solidFill>
                  <a:srgbClr val="000000"/>
                </a:solidFill>
              </a:rPr>
              <a:t>-repo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C69ACCCD-F4E0-C3AC-CB03-C7CB6105F7DD}"/>
              </a:ext>
            </a:extLst>
          </p:cNvPr>
          <p:cNvSpPr txBox="1"/>
          <p:nvPr/>
        </p:nvSpPr>
        <p:spPr>
          <a:xfrm>
            <a:off x="3753359" y="1722325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FFD1364D-8528-B3CD-5972-05662D73FFFA}"/>
              </a:ext>
            </a:extLst>
          </p:cNvPr>
          <p:cNvSpPr txBox="1"/>
          <p:nvPr/>
        </p:nvSpPr>
        <p:spPr>
          <a:xfrm>
            <a:off x="3734824" y="3166525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07915F44-D32C-EB78-9CD7-F8E7F546861B}"/>
              </a:ext>
            </a:extLst>
          </p:cNvPr>
          <p:cNvSpPr txBox="1"/>
          <p:nvPr/>
        </p:nvSpPr>
        <p:spPr>
          <a:xfrm>
            <a:off x="3746503" y="4956607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B7F6F7A4-1082-15DC-C2F2-BB599EDD3130}"/>
              </a:ext>
            </a:extLst>
          </p:cNvPr>
          <p:cNvSpPr txBox="1"/>
          <p:nvPr/>
        </p:nvSpPr>
        <p:spPr>
          <a:xfrm>
            <a:off x="5924810" y="1722325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811315D1-DAF3-E6E7-BB8E-FD85C8FEC4AB}"/>
              </a:ext>
            </a:extLst>
          </p:cNvPr>
          <p:cNvSpPr txBox="1"/>
          <p:nvPr/>
        </p:nvSpPr>
        <p:spPr>
          <a:xfrm>
            <a:off x="5902107" y="3170977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CC5EAD3-E098-307A-0228-7E1C7F4A2DA8}"/>
              </a:ext>
            </a:extLst>
          </p:cNvPr>
          <p:cNvSpPr txBox="1"/>
          <p:nvPr/>
        </p:nvSpPr>
        <p:spPr>
          <a:xfrm>
            <a:off x="5818916" y="4956909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339820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6E69DA-C482-140D-86CA-CB779C392A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AAD0D86-697E-5B3E-3DF2-14F39201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E1C7737-BC45-E4F9-DA96-E9CA33B6DE67}"/>
              </a:ext>
            </a:extLst>
          </p:cNvPr>
          <p:cNvSpPr/>
          <p:nvPr/>
        </p:nvSpPr>
        <p:spPr bwMode="auto">
          <a:xfrm>
            <a:off x="4184991" y="2164511"/>
            <a:ext cx="2269369" cy="41729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 + create </a:t>
            </a:r>
            <a:r>
              <a:rPr lang="en-US" sz="1100" dirty="0" err="1">
                <a:solidFill>
                  <a:srgbClr val="000000"/>
                </a:solidFill>
              </a:rPr>
              <a:t>buildcache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1DE5016-E2BF-E02C-67CC-A739494A8425}"/>
              </a:ext>
            </a:extLst>
          </p:cNvPr>
          <p:cNvSpPr/>
          <p:nvPr/>
        </p:nvSpPr>
        <p:spPr bwMode="auto">
          <a:xfrm>
            <a:off x="6797930" y="2111990"/>
            <a:ext cx="2995354" cy="50464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 install badged tools + testing + deployment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FBE443-7F17-314D-9482-175551C700E5}"/>
              </a:ext>
            </a:extLst>
          </p:cNvPr>
          <p:cNvCxnSpPr>
            <a:cxnSpLocks/>
          </p:cNvCxnSpPr>
          <p:nvPr/>
        </p:nvCxnSpPr>
        <p:spPr>
          <a:xfrm>
            <a:off x="3217914" y="2376742"/>
            <a:ext cx="730136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86DF71A-CAC7-3ADD-0710-9C0AB46BE41B}"/>
              </a:ext>
            </a:extLst>
          </p:cNvPr>
          <p:cNvCxnSpPr>
            <a:cxnSpLocks/>
          </p:cNvCxnSpPr>
          <p:nvPr/>
        </p:nvCxnSpPr>
        <p:spPr>
          <a:xfrm>
            <a:off x="3204058" y="3662309"/>
            <a:ext cx="730137" cy="0"/>
          </a:xfrm>
          <a:prstGeom prst="straightConnector1">
            <a:avLst/>
          </a:prstGeom>
          <a:ln w="12700" cmpd="sng"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47CF54A-637E-C4BA-DD46-3E10A71E62D2}"/>
              </a:ext>
            </a:extLst>
          </p:cNvPr>
          <p:cNvCxnSpPr>
            <a:cxnSpLocks/>
          </p:cNvCxnSpPr>
          <p:nvPr/>
        </p:nvCxnSpPr>
        <p:spPr>
          <a:xfrm>
            <a:off x="3223454" y="2373156"/>
            <a:ext cx="0" cy="25751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993F34F-C0D2-65A1-E570-45B3C13C0BCC}"/>
              </a:ext>
            </a:extLst>
          </p:cNvPr>
          <p:cNvCxnSpPr>
            <a:cxnSpLocks/>
          </p:cNvCxnSpPr>
          <p:nvPr/>
        </p:nvCxnSpPr>
        <p:spPr>
          <a:xfrm>
            <a:off x="1687669" y="2255796"/>
            <a:ext cx="2240983" cy="0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1093224-702B-E7D8-34D3-B0E8C54DFBAB}"/>
              </a:ext>
            </a:extLst>
          </p:cNvPr>
          <p:cNvCxnSpPr>
            <a:cxnSpLocks/>
          </p:cNvCxnSpPr>
          <p:nvPr/>
        </p:nvCxnSpPr>
        <p:spPr>
          <a:xfrm flipV="1">
            <a:off x="3204059" y="2878203"/>
            <a:ext cx="0" cy="784106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0A281D-BA1A-584B-01F3-C965F74B039C}"/>
              </a:ext>
            </a:extLst>
          </p:cNvPr>
          <p:cNvCxnSpPr>
            <a:cxnSpLocks/>
            <a:endCxn id="64" idx="0"/>
          </p:cNvCxnSpPr>
          <p:nvPr/>
        </p:nvCxnSpPr>
        <p:spPr>
          <a:xfrm>
            <a:off x="1687669" y="2255796"/>
            <a:ext cx="1" cy="98596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0ABF3E0-4E23-A695-391A-46233507B13E}"/>
              </a:ext>
            </a:extLst>
          </p:cNvPr>
          <p:cNvCxnSpPr>
            <a:cxnSpLocks/>
            <a:endCxn id="24" idx="1"/>
          </p:cNvCxnSpPr>
          <p:nvPr/>
        </p:nvCxnSpPr>
        <p:spPr>
          <a:xfrm>
            <a:off x="1769897" y="5655865"/>
            <a:ext cx="2161530" cy="0"/>
          </a:xfrm>
          <a:prstGeom prst="straightConnector1">
            <a:avLst/>
          </a:prstGeom>
          <a:ln w="12700" cmpd="sng"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CD91B4C-62C8-EB24-9AAB-5699CC296DCB}"/>
              </a:ext>
            </a:extLst>
          </p:cNvPr>
          <p:cNvCxnSpPr>
            <a:cxnSpLocks/>
          </p:cNvCxnSpPr>
          <p:nvPr/>
        </p:nvCxnSpPr>
        <p:spPr>
          <a:xfrm flipV="1">
            <a:off x="1769897" y="5435111"/>
            <a:ext cx="0" cy="217297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E3020D9-24E6-1E89-7101-4441C192E9BB}"/>
              </a:ext>
            </a:extLst>
          </p:cNvPr>
          <p:cNvSpPr txBox="1"/>
          <p:nvPr/>
        </p:nvSpPr>
        <p:spPr>
          <a:xfrm>
            <a:off x="1279146" y="1972753"/>
            <a:ext cx="2467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Upload </a:t>
            </a:r>
            <a:r>
              <a:rPr lang="en-US" sz="1200" dirty="0" err="1"/>
              <a:t>buildcache</a:t>
            </a:r>
            <a:r>
              <a:rPr lang="en-US" sz="1200" dirty="0"/>
              <a:t> &amp; repo mirrors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4EFBC6A-D5CE-FB7C-FD94-45769D5227EA}"/>
              </a:ext>
            </a:extLst>
          </p:cNvPr>
          <p:cNvSpPr txBox="1"/>
          <p:nvPr/>
        </p:nvSpPr>
        <p:spPr>
          <a:xfrm>
            <a:off x="2190621" y="5215127"/>
            <a:ext cx="16924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Download </a:t>
            </a:r>
            <a:r>
              <a:rPr lang="en-US" sz="1100" dirty="0" err="1"/>
              <a:t>buildcache</a:t>
            </a:r>
            <a:r>
              <a:rPr lang="en-US" sz="1100" dirty="0"/>
              <a:t>  &amp; </a:t>
            </a:r>
            <a:br>
              <a:rPr lang="en-US" sz="1100" dirty="0"/>
            </a:br>
            <a:r>
              <a:rPr lang="en-US" sz="1100" dirty="0"/>
              <a:t>repo mirrors &amp; git push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0717B42A-5E4F-654D-8876-DCD94EE9293B}"/>
              </a:ext>
            </a:extLst>
          </p:cNvPr>
          <p:cNvSpPr/>
          <p:nvPr/>
        </p:nvSpPr>
        <p:spPr bwMode="auto">
          <a:xfrm>
            <a:off x="4156565" y="3598927"/>
            <a:ext cx="2269369" cy="409129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6A633535-17E1-78AB-2000-F9F4D09E0493}"/>
              </a:ext>
            </a:extLst>
          </p:cNvPr>
          <p:cNvSpPr/>
          <p:nvPr/>
        </p:nvSpPr>
        <p:spPr bwMode="auto">
          <a:xfrm>
            <a:off x="6797929" y="3539049"/>
            <a:ext cx="2995354" cy="60485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 install badged tools + testing + deployment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6AF81AB1-4858-ED61-D327-54720C9F13D2}"/>
              </a:ext>
            </a:extLst>
          </p:cNvPr>
          <p:cNvSpPr/>
          <p:nvPr/>
        </p:nvSpPr>
        <p:spPr bwMode="auto">
          <a:xfrm>
            <a:off x="3948050" y="3392986"/>
            <a:ext cx="6040706" cy="90117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E3BB2D1-080B-1756-A144-1822585FAC07}"/>
              </a:ext>
            </a:extLst>
          </p:cNvPr>
          <p:cNvSpPr/>
          <p:nvPr/>
        </p:nvSpPr>
        <p:spPr bwMode="auto">
          <a:xfrm>
            <a:off x="3934194" y="3029782"/>
            <a:ext cx="731520" cy="42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RZ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21459B5E-4D10-EC68-EFA7-4AAF484A7A53}"/>
              </a:ext>
            </a:extLst>
          </p:cNvPr>
          <p:cNvSpPr/>
          <p:nvPr/>
        </p:nvSpPr>
        <p:spPr bwMode="auto">
          <a:xfrm>
            <a:off x="4174573" y="5393130"/>
            <a:ext cx="2269369" cy="450190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Spack install + testing + create view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CFA3657E-5FB1-BB75-6E7E-5C05EF32D16F}"/>
              </a:ext>
            </a:extLst>
          </p:cNvPr>
          <p:cNvSpPr/>
          <p:nvPr/>
        </p:nvSpPr>
        <p:spPr bwMode="auto">
          <a:xfrm>
            <a:off x="6797929" y="5371534"/>
            <a:ext cx="2995354" cy="561749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Create WEAVE </a:t>
            </a:r>
            <a:r>
              <a:rPr lang="en-US" sz="1100" dirty="0" err="1">
                <a:solidFill>
                  <a:srgbClr val="000000"/>
                </a:solidFill>
              </a:rPr>
              <a:t>venv</a:t>
            </a:r>
            <a:r>
              <a:rPr lang="en-US" sz="1100" dirty="0">
                <a:solidFill>
                  <a:srgbClr val="000000"/>
                </a:solidFill>
              </a:rPr>
              <a:t> +install badged tools + testing + deployment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244138DA-526F-332A-3C82-310E3ED9CD90}"/>
              </a:ext>
            </a:extLst>
          </p:cNvPr>
          <p:cNvSpPr/>
          <p:nvPr/>
        </p:nvSpPr>
        <p:spPr bwMode="auto">
          <a:xfrm>
            <a:off x="3931427" y="5205276"/>
            <a:ext cx="6040706" cy="90117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5E027B-46BE-2C78-7540-B4C03BA30A4B}"/>
              </a:ext>
            </a:extLst>
          </p:cNvPr>
          <p:cNvSpPr/>
          <p:nvPr/>
        </p:nvSpPr>
        <p:spPr bwMode="auto">
          <a:xfrm>
            <a:off x="3950249" y="4879768"/>
            <a:ext cx="731520" cy="42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SCF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EE19D0E5-6C42-14B1-E51F-E850CBB2FA03}"/>
              </a:ext>
            </a:extLst>
          </p:cNvPr>
          <p:cNvSpPr/>
          <p:nvPr/>
        </p:nvSpPr>
        <p:spPr bwMode="auto">
          <a:xfrm>
            <a:off x="3931426" y="1949208"/>
            <a:ext cx="6057328" cy="806708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1B9792F-3DBD-42B3-586F-DD92335535B1}"/>
              </a:ext>
            </a:extLst>
          </p:cNvPr>
          <p:cNvSpPr/>
          <p:nvPr/>
        </p:nvSpPr>
        <p:spPr bwMode="auto">
          <a:xfrm>
            <a:off x="3905190" y="1598025"/>
            <a:ext cx="731520" cy="4239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CZ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F9D3925-A420-391A-6B7F-784C04D85621}"/>
              </a:ext>
            </a:extLst>
          </p:cNvPr>
          <p:cNvSpPr txBox="1"/>
          <p:nvPr/>
        </p:nvSpPr>
        <p:spPr>
          <a:xfrm>
            <a:off x="9092659" y="1370956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85CF8DA-7E33-D16F-784F-DF0024E5A2D8}"/>
              </a:ext>
            </a:extLst>
          </p:cNvPr>
          <p:cNvSpPr txBox="1"/>
          <p:nvPr/>
        </p:nvSpPr>
        <p:spPr>
          <a:xfrm>
            <a:off x="9105561" y="2857867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CA5265F-124E-2EE4-584F-00AC0C77B76E}"/>
              </a:ext>
            </a:extLst>
          </p:cNvPr>
          <p:cNvSpPr txBox="1"/>
          <p:nvPr/>
        </p:nvSpPr>
        <p:spPr>
          <a:xfrm>
            <a:off x="9013627" y="4673114"/>
            <a:ext cx="12497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/</a:t>
            </a:r>
            <a:r>
              <a:rPr lang="en-US" sz="1200" dirty="0" err="1"/>
              <a:t>usr</a:t>
            </a:r>
            <a:r>
              <a:rPr lang="en-US" sz="1200" dirty="0"/>
              <a:t>/apps/weave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CD47C747-C4C6-5D26-0B24-7529475F8789}"/>
              </a:ext>
            </a:extLst>
          </p:cNvPr>
          <p:cNvCxnSpPr>
            <a:cxnSpLocks/>
          </p:cNvCxnSpPr>
          <p:nvPr/>
        </p:nvCxnSpPr>
        <p:spPr>
          <a:xfrm flipV="1">
            <a:off x="9638511" y="1629132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65D6D15-9F27-9318-1738-A1C1BEC94735}"/>
              </a:ext>
            </a:extLst>
          </p:cNvPr>
          <p:cNvCxnSpPr>
            <a:cxnSpLocks/>
          </p:cNvCxnSpPr>
          <p:nvPr/>
        </p:nvCxnSpPr>
        <p:spPr>
          <a:xfrm flipV="1">
            <a:off x="9542018" y="3098618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C9CF5651-0EE8-63AF-8494-DF3FD3073924}"/>
              </a:ext>
            </a:extLst>
          </p:cNvPr>
          <p:cNvCxnSpPr>
            <a:cxnSpLocks/>
          </p:cNvCxnSpPr>
          <p:nvPr/>
        </p:nvCxnSpPr>
        <p:spPr>
          <a:xfrm flipV="1">
            <a:off x="9524557" y="4921754"/>
            <a:ext cx="192985" cy="417983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82C234DF-8FBF-6A3D-27B1-5C5E36EBF5FD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 flipV="1">
            <a:off x="6454360" y="2364313"/>
            <a:ext cx="343570" cy="8844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7024DC6D-9F1C-E3A0-281A-74577169DA1A}"/>
              </a:ext>
            </a:extLst>
          </p:cNvPr>
          <p:cNvCxnSpPr>
            <a:cxnSpLocks/>
          </p:cNvCxnSpPr>
          <p:nvPr/>
        </p:nvCxnSpPr>
        <p:spPr>
          <a:xfrm>
            <a:off x="6445343" y="3831543"/>
            <a:ext cx="361603" cy="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97D8FCBD-558A-FB75-C8A2-FA7971C81E16}"/>
              </a:ext>
            </a:extLst>
          </p:cNvPr>
          <p:cNvCxnSpPr>
            <a:cxnSpLocks/>
          </p:cNvCxnSpPr>
          <p:nvPr/>
        </p:nvCxnSpPr>
        <p:spPr>
          <a:xfrm>
            <a:off x="6464984" y="5635043"/>
            <a:ext cx="361603" cy="0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Graphic 59">
            <a:extLst>
              <a:ext uri="{FF2B5EF4-FFF2-40B4-BE49-F238E27FC236}">
                <a16:creationId xmlns:a16="http://schemas.microsoft.com/office/drawing/2014/main" id="{6D62B00A-BE7F-7DB2-EE3A-F1270EDE3C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72603" y="1370993"/>
            <a:ext cx="453405" cy="417983"/>
          </a:xfrm>
          <a:prstGeom prst="rect">
            <a:avLst/>
          </a:prstGeom>
        </p:spPr>
      </p:pic>
      <p:pic>
        <p:nvPicPr>
          <p:cNvPr id="61" name="Graphic 60">
            <a:extLst>
              <a:ext uri="{FF2B5EF4-FFF2-40B4-BE49-F238E27FC236}">
                <a16:creationId xmlns:a16="http://schemas.microsoft.com/office/drawing/2014/main" id="{79E74D6D-D7BB-ECFD-699F-B7B0343D2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46398" y="2855436"/>
            <a:ext cx="453405" cy="417983"/>
          </a:xfrm>
          <a:prstGeom prst="rect">
            <a:avLst/>
          </a:prstGeom>
        </p:spPr>
      </p:pic>
      <p:pic>
        <p:nvPicPr>
          <p:cNvPr id="62" name="Graphic 61">
            <a:extLst>
              <a:ext uri="{FF2B5EF4-FFF2-40B4-BE49-F238E27FC236}">
                <a16:creationId xmlns:a16="http://schemas.microsoft.com/office/drawing/2014/main" id="{EEA3261E-E35F-99AF-BEE6-F8A32FED83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790690" y="4649639"/>
            <a:ext cx="453405" cy="417983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6F7F8B9E-2312-001D-8646-F1020F68704A}"/>
              </a:ext>
            </a:extLst>
          </p:cNvPr>
          <p:cNvSpPr txBox="1"/>
          <p:nvPr/>
        </p:nvSpPr>
        <p:spPr>
          <a:xfrm>
            <a:off x="2120611" y="2616635"/>
            <a:ext cx="1612669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/>
              <a:t>Sync GitLab Repos</a:t>
            </a:r>
          </a:p>
        </p:txBody>
      </p:sp>
      <p:sp>
        <p:nvSpPr>
          <p:cNvPr id="64" name="Rounded Rectangle 63">
            <a:extLst>
              <a:ext uri="{FF2B5EF4-FFF2-40B4-BE49-F238E27FC236}">
                <a16:creationId xmlns:a16="http://schemas.microsoft.com/office/drawing/2014/main" id="{732E10E0-15F7-4588-369C-19A278C1ADE5}"/>
              </a:ext>
            </a:extLst>
          </p:cNvPr>
          <p:cNvSpPr/>
          <p:nvPr/>
        </p:nvSpPr>
        <p:spPr bwMode="auto">
          <a:xfrm>
            <a:off x="1222157" y="3241756"/>
            <a:ext cx="931025" cy="40732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</a:rPr>
              <a:t>Nexus</a:t>
            </a:r>
          </a:p>
          <a:p>
            <a:pPr algn="ctr"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wci</a:t>
            </a:r>
            <a:r>
              <a:rPr lang="en-US" sz="1000" dirty="0">
                <a:solidFill>
                  <a:srgbClr val="000000"/>
                </a:solidFill>
              </a:rPr>
              <a:t>-repo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74A5742F-052B-D446-C679-C7B22EAFBE79}"/>
              </a:ext>
            </a:extLst>
          </p:cNvPr>
          <p:cNvSpPr txBox="1"/>
          <p:nvPr/>
        </p:nvSpPr>
        <p:spPr>
          <a:xfrm>
            <a:off x="4644512" y="1686888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4617406-1522-40DD-C00A-F23339017273}"/>
              </a:ext>
            </a:extLst>
          </p:cNvPr>
          <p:cNvSpPr txBox="1"/>
          <p:nvPr/>
        </p:nvSpPr>
        <p:spPr>
          <a:xfrm>
            <a:off x="4625977" y="3131088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8311A5C-4110-6282-1E13-DACF8A7CD6E5}"/>
              </a:ext>
            </a:extLst>
          </p:cNvPr>
          <p:cNvSpPr txBox="1"/>
          <p:nvPr/>
        </p:nvSpPr>
        <p:spPr>
          <a:xfrm>
            <a:off x="4637656" y="4921170"/>
            <a:ext cx="198163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spack_core_environment</a:t>
            </a:r>
            <a:endParaRPr lang="en-US" sz="1000" dirty="0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DDA1071-0EA3-2854-AA35-072B14A57E50}"/>
              </a:ext>
            </a:extLst>
          </p:cNvPr>
          <p:cNvSpPr txBox="1"/>
          <p:nvPr/>
        </p:nvSpPr>
        <p:spPr>
          <a:xfrm>
            <a:off x="6815963" y="1686888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CBBAC6FE-3684-4C35-1AA7-DEEF7C18C909}"/>
              </a:ext>
            </a:extLst>
          </p:cNvPr>
          <p:cNvSpPr txBox="1"/>
          <p:nvPr/>
        </p:nvSpPr>
        <p:spPr>
          <a:xfrm>
            <a:off x="6793260" y="3135540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5F4776BF-AEB7-77B1-95E1-DF8AC81EB920}"/>
              </a:ext>
            </a:extLst>
          </p:cNvPr>
          <p:cNvSpPr txBox="1"/>
          <p:nvPr/>
        </p:nvSpPr>
        <p:spPr>
          <a:xfrm>
            <a:off x="6710069" y="4921472"/>
            <a:ext cx="109356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weave_ci</a:t>
            </a:r>
            <a:endParaRPr lang="en-US" sz="10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id="{D1AC3EAE-6FB1-3F72-407D-FE9CB31D350C}"/>
              </a:ext>
            </a:extLst>
          </p:cNvPr>
          <p:cNvSpPr/>
          <p:nvPr/>
        </p:nvSpPr>
        <p:spPr bwMode="auto">
          <a:xfrm>
            <a:off x="1231172" y="4960048"/>
            <a:ext cx="931025" cy="45967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000" dirty="0">
                <a:solidFill>
                  <a:srgbClr val="000000"/>
                </a:solidFill>
              </a:rPr>
              <a:t>Close side Nexus</a:t>
            </a:r>
          </a:p>
          <a:p>
            <a:pPr algn="ctr">
              <a:spcBef>
                <a:spcPct val="0"/>
              </a:spcBef>
            </a:pPr>
            <a:r>
              <a:rPr lang="en-US" sz="1000" dirty="0" err="1">
                <a:solidFill>
                  <a:srgbClr val="000000"/>
                </a:solidFill>
              </a:rPr>
              <a:t>wci</a:t>
            </a:r>
            <a:r>
              <a:rPr lang="en-US" sz="1000" dirty="0">
                <a:solidFill>
                  <a:srgbClr val="000000"/>
                </a:solidFill>
              </a:rPr>
              <a:t>-repo</a:t>
            </a:r>
          </a:p>
        </p:txBody>
      </p: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6790ACF5-6B81-2FB1-9546-0E353C8E657D}"/>
              </a:ext>
            </a:extLst>
          </p:cNvPr>
          <p:cNvCxnSpPr>
            <a:cxnSpLocks/>
          </p:cNvCxnSpPr>
          <p:nvPr/>
        </p:nvCxnSpPr>
        <p:spPr>
          <a:xfrm>
            <a:off x="1687669" y="3644613"/>
            <a:ext cx="20306" cy="1324516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8E01B47-08E3-F2DC-9B78-B9CBF3952FF5}"/>
              </a:ext>
            </a:extLst>
          </p:cNvPr>
          <p:cNvCxnSpPr>
            <a:cxnSpLocks/>
          </p:cNvCxnSpPr>
          <p:nvPr/>
        </p:nvCxnSpPr>
        <p:spPr>
          <a:xfrm flipV="1">
            <a:off x="1852555" y="3644613"/>
            <a:ext cx="0" cy="291956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9BE1900-9E56-79EA-C02F-81A369CD2322}"/>
              </a:ext>
            </a:extLst>
          </p:cNvPr>
          <p:cNvCxnSpPr>
            <a:cxnSpLocks/>
          </p:cNvCxnSpPr>
          <p:nvPr/>
        </p:nvCxnSpPr>
        <p:spPr>
          <a:xfrm>
            <a:off x="1852555" y="3936569"/>
            <a:ext cx="2095495" cy="0"/>
          </a:xfrm>
          <a:prstGeom prst="straightConnector1">
            <a:avLst/>
          </a:prstGeom>
          <a:ln w="12700" cmpd="sng">
            <a:solidFill>
              <a:schemeClr val="tx2"/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95B847C-BA5C-196F-F198-B976EEBE5F09}"/>
              </a:ext>
            </a:extLst>
          </p:cNvPr>
          <p:cNvSpPr txBox="1"/>
          <p:nvPr/>
        </p:nvSpPr>
        <p:spPr>
          <a:xfrm>
            <a:off x="2060561" y="3902672"/>
            <a:ext cx="16394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Download </a:t>
            </a:r>
            <a:r>
              <a:rPr lang="en-US" sz="1200" dirty="0" err="1"/>
              <a:t>buildcache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39711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DFBC6-DA6C-07C3-B1BA-4D3029E6C9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0B464-EAFD-DA60-41EC-74C5CE6FE8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Badged tools that are deployed with restrictive group permissions will be deployed in a separate directory with permission set to be accessible by the specified </a:t>
            </a:r>
            <a:r>
              <a:rPr lang="en-US" dirty="0" err="1"/>
              <a:t>unix</a:t>
            </a:r>
            <a:r>
              <a:rPr lang="en-US" dirty="0"/>
              <a:t> group.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4629B68-B39F-6E63-E83E-0D6925485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Badged tools with restrictive group permissions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3F17E3-8A6D-679F-2CA4-E6B53669A2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686" y="3191857"/>
            <a:ext cx="4699514" cy="290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15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4221C558-4BF7-C84E-11EC-6D1450B76D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B0584A2-8479-547C-9795-DCC89400C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 – weave/</a:t>
            </a:r>
            <a:r>
              <a:rPr lang="en-US" dirty="0" err="1"/>
              <a:t>spack_core_environment</a:t>
            </a:r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66DF246-68C0-9757-5590-1BD27B48AB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7" y="1870240"/>
            <a:ext cx="10093835" cy="135094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A013401-BEE7-53B8-7C5B-8F88A856B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452" y="3636818"/>
            <a:ext cx="7772400" cy="217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4371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8CB5C-1142-E0DE-E6A8-4FB580580C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9ECF80A-E515-9F7B-5CAF-68AB7A60A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 – weave/</a:t>
            </a:r>
            <a:r>
              <a:rPr lang="en-US" dirty="0" err="1"/>
              <a:t>spack_core_environment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7BB6DE-5AF4-780A-6E73-F05675147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460" y="1641639"/>
            <a:ext cx="7772400" cy="125812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8DCC09-9103-D903-0C15-2B1C44AAAB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60" y="3064058"/>
            <a:ext cx="7772400" cy="28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8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5F607CA-9F30-77F0-6087-502D0C4DA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C04AB99-A005-C7D1-2D8F-16CFD6A2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 – weave/</a:t>
            </a:r>
            <a:r>
              <a:rPr lang="en-US" dirty="0" err="1"/>
              <a:t>weave_ci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3DF1C5-D746-06C0-A761-EF3405A468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80" y="1759933"/>
            <a:ext cx="11269899" cy="33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964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E211F1-397E-E2DA-6ED9-82C18996D5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317F4C4-B315-6D41-426B-CA7866F73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CI/CD – weave/</a:t>
            </a:r>
            <a:r>
              <a:rPr lang="en-US" dirty="0" err="1"/>
              <a:t>weave_ci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C8E30C-3D16-A4CA-626D-A3D01AB8E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18818"/>
            <a:ext cx="10239623" cy="381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444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23F06-6917-D67F-9ED4-1AC52E2A57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9F2FDBD-73A1-75D2-5BBC-45B0F32D4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Documentations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FEFF2CA-A449-FB77-21A6-32CDE1A3D4BB}"/>
              </a:ext>
            </a:extLst>
          </p:cNvPr>
          <p:cNvSpPr/>
          <p:nvPr/>
        </p:nvSpPr>
        <p:spPr bwMode="auto">
          <a:xfrm>
            <a:off x="2262899" y="2824352"/>
            <a:ext cx="1490746" cy="3241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Docs Build + deploy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757B0634-7687-9E25-F900-84BA35EA945A}"/>
              </a:ext>
            </a:extLst>
          </p:cNvPr>
          <p:cNvSpPr/>
          <p:nvPr/>
        </p:nvSpPr>
        <p:spPr bwMode="auto">
          <a:xfrm>
            <a:off x="2332608" y="4066848"/>
            <a:ext cx="1490748" cy="324196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Docs Build + deploy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ABDD6406-D2CA-2866-B7E5-0F66F4C47E74}"/>
              </a:ext>
            </a:extLst>
          </p:cNvPr>
          <p:cNvSpPr/>
          <p:nvPr/>
        </p:nvSpPr>
        <p:spPr bwMode="auto">
          <a:xfrm>
            <a:off x="2309489" y="5376241"/>
            <a:ext cx="1490748" cy="32419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Docs Build + deploy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1F5968-8317-8506-B66E-B2BCDC4086F4}"/>
              </a:ext>
            </a:extLst>
          </p:cNvPr>
          <p:cNvSpPr txBox="1"/>
          <p:nvPr/>
        </p:nvSpPr>
        <p:spPr>
          <a:xfrm>
            <a:off x="3448602" y="2240689"/>
            <a:ext cx="18709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lc.llnl.gov</a:t>
            </a:r>
            <a:r>
              <a:rPr lang="en-US" sz="1200" dirty="0"/>
              <a:t>/weave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6D95A2-515D-5100-D7D8-CA8337867F7D}"/>
              </a:ext>
            </a:extLst>
          </p:cNvPr>
          <p:cNvSpPr txBox="1"/>
          <p:nvPr/>
        </p:nvSpPr>
        <p:spPr>
          <a:xfrm>
            <a:off x="3577223" y="4796358"/>
            <a:ext cx="1712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lc.llnl.gov</a:t>
            </a:r>
            <a:r>
              <a:rPr lang="en-US" sz="1200" dirty="0"/>
              <a:t>/weave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113E01-5781-BC72-60A1-15FDC19F617D}"/>
              </a:ext>
            </a:extLst>
          </p:cNvPr>
          <p:cNvCxnSpPr>
            <a:cxnSpLocks/>
          </p:cNvCxnSpPr>
          <p:nvPr/>
        </p:nvCxnSpPr>
        <p:spPr>
          <a:xfrm flipV="1">
            <a:off x="3836573" y="2499864"/>
            <a:ext cx="15350" cy="193482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1E810C0-D51A-623C-E6D2-6147ADDFCF44}"/>
              </a:ext>
            </a:extLst>
          </p:cNvPr>
          <p:cNvSpPr/>
          <p:nvPr/>
        </p:nvSpPr>
        <p:spPr bwMode="auto">
          <a:xfrm>
            <a:off x="2026050" y="2693089"/>
            <a:ext cx="1950583" cy="5690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C8DC929-F270-1C56-7CD0-C3618F3F7D07}"/>
              </a:ext>
            </a:extLst>
          </p:cNvPr>
          <p:cNvSpPr/>
          <p:nvPr/>
        </p:nvSpPr>
        <p:spPr bwMode="auto">
          <a:xfrm>
            <a:off x="2095758" y="3947520"/>
            <a:ext cx="1950585" cy="5690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7DA3A4AB-B9DA-A05B-0CF4-2C1E9C577034}"/>
              </a:ext>
            </a:extLst>
          </p:cNvPr>
          <p:cNvSpPr/>
          <p:nvPr/>
        </p:nvSpPr>
        <p:spPr bwMode="auto">
          <a:xfrm>
            <a:off x="2072638" y="5239545"/>
            <a:ext cx="1950585" cy="569033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CC99CCE-0566-7EC3-D5C7-3B06C6924191}"/>
              </a:ext>
            </a:extLst>
          </p:cNvPr>
          <p:cNvSpPr/>
          <p:nvPr/>
        </p:nvSpPr>
        <p:spPr bwMode="auto">
          <a:xfrm>
            <a:off x="1618170" y="2430514"/>
            <a:ext cx="731520" cy="4239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CZ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5035CF7-84D3-2F4A-AAAB-098CE515A5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85583" y="2203482"/>
            <a:ext cx="453405" cy="417983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D63EBA34-466B-1D4F-0C87-A404F3FF8B4A}"/>
              </a:ext>
            </a:extLst>
          </p:cNvPr>
          <p:cNvSpPr/>
          <p:nvPr/>
        </p:nvSpPr>
        <p:spPr bwMode="auto">
          <a:xfrm>
            <a:off x="1626503" y="3714522"/>
            <a:ext cx="731520" cy="4239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600" dirty="0">
                <a:solidFill>
                  <a:srgbClr val="000000"/>
                </a:solidFill>
              </a:rPr>
              <a:t>RZ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5B575E63-C06E-65EF-07E3-990ADE9CF8DD}"/>
              </a:ext>
            </a:extLst>
          </p:cNvPr>
          <p:cNvSpPr/>
          <p:nvPr/>
        </p:nvSpPr>
        <p:spPr bwMode="auto">
          <a:xfrm>
            <a:off x="1726844" y="4934858"/>
            <a:ext cx="731520" cy="4239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</a:rPr>
              <a:t>SCF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C4F403C2-8D98-51A2-05E2-A1130A72BC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67285" y="4704729"/>
            <a:ext cx="453405" cy="417983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55293973-B298-228A-9218-5BB78E8C2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03521" y="3464301"/>
            <a:ext cx="453405" cy="41798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A7058F7-625E-3DD0-BD3A-47B02329AF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2901" y="1362913"/>
            <a:ext cx="596900" cy="6731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3C828C8-1243-75A0-317B-4ACBBA28766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00" y="1679674"/>
            <a:ext cx="1688108" cy="32611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75414902-72ED-1B02-EF9B-6666E928A56F}"/>
              </a:ext>
            </a:extLst>
          </p:cNvPr>
          <p:cNvSpPr txBox="1"/>
          <p:nvPr/>
        </p:nvSpPr>
        <p:spPr>
          <a:xfrm>
            <a:off x="2104971" y="1330364"/>
            <a:ext cx="262963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llnl-weave.readthedocs.io</a:t>
            </a:r>
            <a:r>
              <a:rPr lang="en-US" sz="1000" dirty="0"/>
              <a:t>/</a:t>
            </a:r>
            <a:r>
              <a:rPr lang="en-US" sz="1000" dirty="0" err="1"/>
              <a:t>en</a:t>
            </a:r>
            <a:r>
              <a:rPr lang="en-US" sz="1000" dirty="0"/>
              <a:t>/latest/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29FB32-42A9-C3A1-0124-FBCD93BB725A}"/>
              </a:ext>
            </a:extLst>
          </p:cNvPr>
          <p:cNvCxnSpPr>
            <a:cxnSpLocks/>
          </p:cNvCxnSpPr>
          <p:nvPr/>
        </p:nvCxnSpPr>
        <p:spPr>
          <a:xfrm flipV="1">
            <a:off x="3815681" y="3748584"/>
            <a:ext cx="15350" cy="193482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CDD6ADD-6F59-4584-A233-0269AEF046FC}"/>
              </a:ext>
            </a:extLst>
          </p:cNvPr>
          <p:cNvCxnSpPr>
            <a:cxnSpLocks/>
          </p:cNvCxnSpPr>
          <p:nvPr/>
        </p:nvCxnSpPr>
        <p:spPr>
          <a:xfrm flipV="1">
            <a:off x="3823356" y="5025971"/>
            <a:ext cx="15350" cy="193482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F4FE072-7350-71D4-1912-43D6F8966D12}"/>
              </a:ext>
            </a:extLst>
          </p:cNvPr>
          <p:cNvSpPr txBox="1"/>
          <p:nvPr/>
        </p:nvSpPr>
        <p:spPr>
          <a:xfrm>
            <a:off x="2296792" y="2472761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weave_docs</a:t>
            </a:r>
            <a:endParaRPr lang="en-US" sz="10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0DDE9EB-CC59-9B80-76B0-93FC4A5DE739}"/>
              </a:ext>
            </a:extLst>
          </p:cNvPr>
          <p:cNvSpPr txBox="1"/>
          <p:nvPr/>
        </p:nvSpPr>
        <p:spPr>
          <a:xfrm>
            <a:off x="2420715" y="5020271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weave_docs</a:t>
            </a:r>
            <a:endParaRPr lang="en-US" sz="10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821CCE6-86B5-5A95-928F-C778B3E5A890}"/>
              </a:ext>
            </a:extLst>
          </p:cNvPr>
          <p:cNvSpPr txBox="1"/>
          <p:nvPr/>
        </p:nvSpPr>
        <p:spPr>
          <a:xfrm>
            <a:off x="2289830" y="3712453"/>
            <a:ext cx="126829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weave/</a:t>
            </a:r>
            <a:r>
              <a:rPr lang="en-US" sz="1000" dirty="0" err="1"/>
              <a:t>weave_docs</a:t>
            </a:r>
            <a:endParaRPr lang="en-US" sz="1000" dirty="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225EEA47-5C4B-75E2-C31C-1F32EFC571B3}"/>
              </a:ext>
            </a:extLst>
          </p:cNvPr>
          <p:cNvCxnSpPr>
            <a:cxnSpLocks/>
          </p:cNvCxnSpPr>
          <p:nvPr/>
        </p:nvCxnSpPr>
        <p:spPr>
          <a:xfrm>
            <a:off x="2996693" y="3274014"/>
            <a:ext cx="0" cy="356581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32668114-C75E-F96C-3546-12904C1E5919}"/>
              </a:ext>
            </a:extLst>
          </p:cNvPr>
          <p:cNvCxnSpPr>
            <a:cxnSpLocks/>
          </p:cNvCxnSpPr>
          <p:nvPr/>
        </p:nvCxnSpPr>
        <p:spPr>
          <a:xfrm>
            <a:off x="3035331" y="4526438"/>
            <a:ext cx="0" cy="356581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B9231AA1-F789-0D0E-E922-E68C3F16F11B}"/>
              </a:ext>
            </a:extLst>
          </p:cNvPr>
          <p:cNvCxnSpPr>
            <a:cxnSpLocks/>
          </p:cNvCxnSpPr>
          <p:nvPr/>
        </p:nvCxnSpPr>
        <p:spPr>
          <a:xfrm flipH="1" flipV="1">
            <a:off x="2798176" y="2078484"/>
            <a:ext cx="9518" cy="369748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" name="Picture 30">
            <a:extLst>
              <a:ext uri="{FF2B5EF4-FFF2-40B4-BE49-F238E27FC236}">
                <a16:creationId xmlns:a16="http://schemas.microsoft.com/office/drawing/2014/main" id="{D1600697-0707-E441-25E1-84CA4922C9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5" y="1827544"/>
            <a:ext cx="1591344" cy="15075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FBB6819-64EB-8CE5-CADE-5E0808DED2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955" y="3496007"/>
            <a:ext cx="1495500" cy="103472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D26740DA-A40A-BAEB-F66F-6EF1D6501C6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03" y="4691605"/>
            <a:ext cx="1591342" cy="1111418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F50408EF-FA59-CECA-0EA5-C4E4B6F3E380}"/>
              </a:ext>
            </a:extLst>
          </p:cNvPr>
          <p:cNvSpPr txBox="1"/>
          <p:nvPr/>
        </p:nvSpPr>
        <p:spPr>
          <a:xfrm>
            <a:off x="3496744" y="3524697"/>
            <a:ext cx="190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rzlc.llnl.gov</a:t>
            </a:r>
            <a:r>
              <a:rPr lang="en-US" sz="1200" dirty="0"/>
              <a:t>/weave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990BCFF8-2333-FEF4-C8D8-AFF5EF62B2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366" y="1615204"/>
            <a:ext cx="408574" cy="44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548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AA1036-B8AD-4746-4997-0BD93918E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BCA42E-C56D-8EBF-9646-8A46C24153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Contact us at: </a:t>
            </a:r>
          </a:p>
          <a:p>
            <a:pPr lvl="1"/>
            <a:r>
              <a:rPr lang="en-US" sz="2000" dirty="0">
                <a:hlinkClick r:id="rId2"/>
              </a:rPr>
              <a:t>weave-support@llnl.gov</a:t>
            </a:r>
            <a:endParaRPr lang="en-US" sz="2000" dirty="0"/>
          </a:p>
          <a:p>
            <a:pPr lvl="1"/>
            <a:r>
              <a:rPr lang="en-US" sz="2000" dirty="0"/>
              <a:t>MS Team </a:t>
            </a:r>
            <a:r>
              <a:rPr lang="en-US" sz="2000" dirty="0">
                <a:hlinkClick r:id="rId3"/>
              </a:rPr>
              <a:t>WEAVE | General | Microsoft Teams</a:t>
            </a:r>
            <a:endParaRPr lang="en-US" sz="2000" dirty="0"/>
          </a:p>
          <a:p>
            <a:r>
              <a:rPr lang="en-US" sz="2000" dirty="0"/>
              <a:t>Documentations:</a:t>
            </a:r>
          </a:p>
          <a:p>
            <a:pPr lvl="1"/>
            <a:r>
              <a:rPr lang="en-US" sz="2000" dirty="0">
                <a:hlinkClick r:id="rId4"/>
              </a:rPr>
              <a:t>https://lc.llnl.gov/weave</a:t>
            </a:r>
            <a:r>
              <a:rPr lang="en-US" sz="2000" dirty="0"/>
              <a:t> (CZ &amp; SCF) </a:t>
            </a:r>
          </a:p>
          <a:p>
            <a:pPr lvl="1"/>
            <a:r>
              <a:rPr lang="en-US" sz="2000" dirty="0">
                <a:hlinkClick r:id="rId5"/>
              </a:rPr>
              <a:t>https://rzlc.llnl.gov/weave</a:t>
            </a:r>
            <a:r>
              <a:rPr lang="en-US" sz="2000" dirty="0"/>
              <a:t> (RZ)</a:t>
            </a:r>
          </a:p>
          <a:p>
            <a:r>
              <a:rPr lang="en-US" sz="2000" dirty="0"/>
              <a:t>WEAVE Badging Request:</a:t>
            </a:r>
          </a:p>
          <a:p>
            <a:pPr lvl="1"/>
            <a:r>
              <a:rPr lang="en-US" sz="2000" dirty="0">
                <a:hlinkClick r:id="rId6"/>
              </a:rPr>
              <a:t>https://lc.llnl.gov/weave_badging</a:t>
            </a:r>
            <a:r>
              <a:rPr lang="en-US" sz="2000" dirty="0"/>
              <a:t> (CZ &amp; SCF)</a:t>
            </a:r>
          </a:p>
          <a:p>
            <a:pPr lvl="1"/>
            <a:r>
              <a:rPr lang="en-US" sz="2000" dirty="0">
                <a:hlinkClick r:id="rId7"/>
              </a:rPr>
              <a:t>https://rzlc.llnl.gov/weave_badging</a:t>
            </a:r>
            <a:r>
              <a:rPr lang="en-US" sz="2000" dirty="0"/>
              <a:t> (RZ)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94B31FF-308D-D5F6-CC53-ECE65BAC4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827208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8AEB2-8DE8-0E91-477C-39D9C6C09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CEF990-A8A2-E16C-4D4E-4B46F7144F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614329" cy="4508698"/>
          </a:xfrm>
        </p:spPr>
        <p:txBody>
          <a:bodyPr/>
          <a:lstStyle/>
          <a:p>
            <a:r>
              <a:rPr lang="en-US" dirty="0"/>
              <a:t>WEAVE Team</a:t>
            </a:r>
          </a:p>
          <a:p>
            <a:r>
              <a:rPr lang="en-US" dirty="0"/>
              <a:t>Robert Blake, Nicholas Sly and Loic Pottier</a:t>
            </a:r>
          </a:p>
          <a:p>
            <a:r>
              <a:rPr lang="en-US" dirty="0"/>
              <a:t>Spack team</a:t>
            </a:r>
          </a:p>
          <a:p>
            <a:r>
              <a:rPr lang="en-US" dirty="0"/>
              <a:t>LC GitLab: Neil J. O’Neil</a:t>
            </a:r>
          </a:p>
          <a:p>
            <a:r>
              <a:rPr lang="en-US" dirty="0"/>
              <a:t>LC</a:t>
            </a:r>
          </a:p>
          <a:p>
            <a:r>
              <a:rPr lang="en-US" dirty="0"/>
              <a:t>SD Platform: Kevin Athey, Kevin Gardner</a:t>
            </a:r>
          </a:p>
          <a:p>
            <a:r>
              <a:rPr lang="en-US" dirty="0"/>
              <a:t>Jeff Long, Stephanie Choate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61B9E84-934D-C9DD-2314-78305CDC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Teamwork - Thanks!</a:t>
            </a:r>
          </a:p>
        </p:txBody>
      </p:sp>
    </p:spTree>
    <p:extLst>
      <p:ext uri="{BB962C8B-B14F-4D97-AF65-F5344CB8AC3E}">
        <p14:creationId xmlns:p14="http://schemas.microsoft.com/office/powerpoint/2010/main" val="364489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AE536-E11E-80AB-10B0-4D3A3F0A4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Spack-based Python virtual environment:</a:t>
            </a:r>
          </a:p>
          <a:p>
            <a:pPr lvl="1"/>
            <a:r>
              <a:rPr lang="en-US" dirty="0"/>
              <a:t> WEAVE tools – open source:</a:t>
            </a:r>
          </a:p>
          <a:p>
            <a:pPr lvl="2"/>
            <a:r>
              <a:rPr lang="en-US" dirty="0"/>
              <a:t>Orchestration: Maestro, Merlin</a:t>
            </a:r>
          </a:p>
          <a:p>
            <a:pPr lvl="2"/>
            <a:r>
              <a:rPr lang="en-US" dirty="0"/>
              <a:t>Simulation and data management: Sina, Kosh</a:t>
            </a:r>
          </a:p>
          <a:p>
            <a:pPr lvl="2"/>
            <a:r>
              <a:rPr lang="en-US" dirty="0"/>
              <a:t>Simulation evaluation: </a:t>
            </a:r>
            <a:r>
              <a:rPr lang="en-US" dirty="0" err="1"/>
              <a:t>Trata</a:t>
            </a:r>
            <a:r>
              <a:rPr lang="en-US" dirty="0"/>
              <a:t>, Ibis</a:t>
            </a:r>
          </a:p>
          <a:p>
            <a:pPr lvl="2"/>
            <a:r>
              <a:rPr lang="en-US" dirty="0"/>
              <a:t>Visualization: </a:t>
            </a:r>
            <a:r>
              <a:rPr lang="en-US" dirty="0" err="1"/>
              <a:t>Pydv</a:t>
            </a:r>
            <a:endParaRPr lang="en-US" dirty="0"/>
          </a:p>
          <a:p>
            <a:pPr lvl="1"/>
            <a:r>
              <a:rPr lang="en-US" dirty="0"/>
              <a:t>Commonly used Python packages (</a:t>
            </a:r>
            <a:r>
              <a:rPr lang="en-US" dirty="0" err="1"/>
              <a:t>PyTorch</a:t>
            </a:r>
            <a:r>
              <a:rPr lang="en-US" dirty="0"/>
              <a:t>, Matplotlib, Scikit-learn,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Read-only and available to everyone on LC (in CZ, RZ and SCF) </a:t>
            </a:r>
          </a:p>
          <a:p>
            <a:pPr lvl="1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FD0B24C-C03E-3238-62E9-488D558F0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environment	</a:t>
            </a:r>
          </a:p>
        </p:txBody>
      </p:sp>
    </p:spTree>
    <p:extLst>
      <p:ext uri="{BB962C8B-B14F-4D97-AF65-F5344CB8AC3E}">
        <p14:creationId xmlns:p14="http://schemas.microsoft.com/office/powerpoint/2010/main" val="2771056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0D0F717-F126-EBC6-A658-57EC1CDD2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A2AC61-2168-F487-FC4C-14F169FFC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</a:t>
            </a:r>
            <a:r>
              <a:rPr lang="en-US" b="1" dirty="0">
                <a:solidFill>
                  <a:srgbClr val="3366CC"/>
                </a:solidFill>
              </a:rPr>
              <a:t>Spack 0.22.1 – ‘develop’ version on CZ and RZ </a:t>
            </a: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dirty="0">
                <a:solidFill>
                  <a:schemeClr val="tx1"/>
                </a:solidFill>
              </a:rPr>
              <a:t>(toss4, </a:t>
            </a:r>
            <a:r>
              <a:rPr lang="en-US" dirty="0" err="1">
                <a:solidFill>
                  <a:schemeClr val="tx1"/>
                </a:solidFill>
              </a:rPr>
              <a:t>blueos</a:t>
            </a:r>
            <a:r>
              <a:rPr lang="en-US" dirty="0">
                <a:solidFill>
                  <a:schemeClr val="tx1"/>
                </a:solidFill>
              </a:rPr>
              <a:t> and </a:t>
            </a:r>
            <a:r>
              <a:rPr lang="en-US" b="1" dirty="0">
                <a:solidFill>
                  <a:schemeClr val="accent1"/>
                </a:solidFill>
              </a:rPr>
              <a:t>cray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r>
              <a:rPr lang="en-US" dirty="0">
                <a:solidFill>
                  <a:schemeClr val="tx1"/>
                </a:solidFill>
              </a:rPr>
              <a:t>’stable’ version on CZ and RZ is still based on Spack 0.20 (toss4 &amp; </a:t>
            </a:r>
            <a:r>
              <a:rPr lang="en-US" dirty="0" err="1">
                <a:solidFill>
                  <a:schemeClr val="tx1"/>
                </a:solidFill>
              </a:rPr>
              <a:t>blueos</a:t>
            </a:r>
            <a:r>
              <a:rPr lang="en-US" dirty="0">
                <a:solidFill>
                  <a:schemeClr val="tx1"/>
                </a:solidFill>
              </a:rPr>
              <a:t>)</a:t>
            </a:r>
            <a:endParaRPr lang="en-US" dirty="0">
              <a:solidFill>
                <a:srgbClr val="3366CC"/>
              </a:solidFill>
            </a:endParaRPr>
          </a:p>
          <a:p>
            <a:r>
              <a:rPr lang="en-US" dirty="0"/>
              <a:t>Close-side toss4 and </a:t>
            </a:r>
            <a:r>
              <a:rPr lang="en-US" dirty="0" err="1"/>
              <a:t>blueos</a:t>
            </a:r>
            <a:r>
              <a:rPr lang="en-US" dirty="0"/>
              <a:t> are still running Spack 0.20-based WEAVE (Spack 0.22.1-based WEAVE will be deployed soon on the close side).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607152-CBDE-22A2-C836-CA6847649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environment – what is new?	</a:t>
            </a:r>
          </a:p>
        </p:txBody>
      </p:sp>
    </p:spTree>
    <p:extLst>
      <p:ext uri="{BB962C8B-B14F-4D97-AF65-F5344CB8AC3E}">
        <p14:creationId xmlns:p14="http://schemas.microsoft.com/office/powerpoint/2010/main" val="90689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82D7BB-9151-CBC0-2FDF-C090C2A977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359CEF-22AB-4758-8950-7911EC38DF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543914"/>
            <a:ext cx="10614329" cy="4508698"/>
          </a:xfrm>
        </p:spPr>
        <p:txBody>
          <a:bodyPr/>
          <a:lstStyle/>
          <a:p>
            <a:r>
              <a:rPr lang="en-US" dirty="0"/>
              <a:t>Users activate the environment by running one of the following commands:</a:t>
            </a:r>
          </a:p>
          <a:p>
            <a:pPr lvl="1"/>
            <a:r>
              <a:rPr lang="en-US" dirty="0"/>
              <a:t>For production/stable version of WEAVE: </a:t>
            </a:r>
          </a:p>
          <a:p>
            <a:pPr lvl="2"/>
            <a:r>
              <a:rPr lang="en-US" dirty="0"/>
              <a:t>On toss4 (no AMD GPU): </a:t>
            </a:r>
          </a:p>
          <a:p>
            <a:pPr lvl="3"/>
            <a:r>
              <a:rPr lang="en-US" dirty="0"/>
              <a:t>source /</a:t>
            </a:r>
            <a:r>
              <a:rPr lang="en-US" dirty="0" err="1"/>
              <a:t>usr</a:t>
            </a:r>
            <a:r>
              <a:rPr lang="en-US" dirty="0"/>
              <a:t>/apps/weave/weave-prod-</a:t>
            </a:r>
            <a:r>
              <a:rPr lang="en-US" dirty="0" err="1"/>
              <a:t>cpu</a:t>
            </a:r>
            <a:r>
              <a:rPr lang="en-US" dirty="0"/>
              <a:t>/bin/activate</a:t>
            </a:r>
          </a:p>
          <a:p>
            <a:pPr lvl="2"/>
            <a:r>
              <a:rPr lang="en-US" dirty="0"/>
              <a:t>On </a:t>
            </a:r>
            <a:r>
              <a:rPr lang="en-US" dirty="0" err="1"/>
              <a:t>blueos</a:t>
            </a:r>
            <a:r>
              <a:rPr lang="en-US" dirty="0"/>
              <a:t>: </a:t>
            </a:r>
          </a:p>
          <a:p>
            <a:pPr lvl="3"/>
            <a:r>
              <a:rPr lang="en-US" dirty="0"/>
              <a:t>source /</a:t>
            </a:r>
            <a:r>
              <a:rPr lang="en-US" dirty="0" err="1"/>
              <a:t>usr</a:t>
            </a:r>
            <a:r>
              <a:rPr lang="en-US" dirty="0"/>
              <a:t>/apps/weave/weave-prod-</a:t>
            </a:r>
            <a:r>
              <a:rPr lang="en-US" dirty="0" err="1"/>
              <a:t>gpu</a:t>
            </a:r>
            <a:r>
              <a:rPr lang="en-US" dirty="0"/>
              <a:t>/bin/activate</a:t>
            </a:r>
          </a:p>
          <a:p>
            <a:pPr lvl="1"/>
            <a:r>
              <a:rPr lang="en-US" dirty="0"/>
              <a:t>For develop version of WEAVE: (toss4 (all) &amp; </a:t>
            </a:r>
            <a:r>
              <a:rPr lang="en-US" dirty="0" err="1"/>
              <a:t>blueos</a:t>
            </a:r>
            <a:r>
              <a:rPr lang="en-US" dirty="0"/>
              <a:t>)</a:t>
            </a:r>
          </a:p>
          <a:p>
            <a:pPr lvl="2"/>
            <a:r>
              <a:rPr lang="en-US" dirty="0"/>
              <a:t>On toss4:</a:t>
            </a:r>
          </a:p>
          <a:p>
            <a:pPr lvl="3"/>
            <a:r>
              <a:rPr lang="en-US" dirty="0"/>
              <a:t>source /</a:t>
            </a:r>
            <a:r>
              <a:rPr lang="en-US" dirty="0" err="1"/>
              <a:t>usr</a:t>
            </a:r>
            <a:r>
              <a:rPr lang="en-US" dirty="0"/>
              <a:t>/apps/weave/weave-develop-</a:t>
            </a:r>
            <a:r>
              <a:rPr lang="en-US" dirty="0" err="1"/>
              <a:t>cpu</a:t>
            </a:r>
            <a:r>
              <a:rPr lang="en-US" dirty="0"/>
              <a:t>/bin/activate</a:t>
            </a:r>
          </a:p>
          <a:p>
            <a:pPr lvl="2"/>
            <a:r>
              <a:rPr lang="en-US" dirty="0"/>
              <a:t>On </a:t>
            </a:r>
            <a:r>
              <a:rPr lang="en-US" dirty="0" err="1"/>
              <a:t>blueos</a:t>
            </a:r>
            <a:r>
              <a:rPr lang="en-US" dirty="0"/>
              <a:t> or cray:</a:t>
            </a:r>
          </a:p>
          <a:p>
            <a:pPr lvl="3"/>
            <a:r>
              <a:rPr lang="en-US" dirty="0"/>
              <a:t>source /</a:t>
            </a:r>
            <a:r>
              <a:rPr lang="en-US" dirty="0" err="1"/>
              <a:t>usr</a:t>
            </a:r>
            <a:r>
              <a:rPr lang="en-US" dirty="0"/>
              <a:t>/apps/weave/weave-develop-</a:t>
            </a:r>
            <a:r>
              <a:rPr lang="en-US" dirty="0" err="1"/>
              <a:t>gpu</a:t>
            </a:r>
            <a:r>
              <a:rPr lang="en-US" dirty="0"/>
              <a:t>/bin/activate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83B3AB7-BDD0-C6E8-8DAB-6A08E887F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environment	</a:t>
            </a:r>
          </a:p>
        </p:txBody>
      </p:sp>
    </p:spTree>
    <p:extLst>
      <p:ext uri="{BB962C8B-B14F-4D97-AF65-F5344CB8AC3E}">
        <p14:creationId xmlns:p14="http://schemas.microsoft.com/office/powerpoint/2010/main" val="960713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F4506-15D3-680C-3AAA-14C766F68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568147BF-312B-F8A0-35C5-F115086F2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25" y="1921701"/>
            <a:ext cx="6336984" cy="3921125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1D663CD-1EEC-35C0-681F-05BBFB2E7C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a local virtual environment based on WEAVE environment.</a:t>
            </a:r>
          </a:p>
        </p:txBody>
      </p:sp>
    </p:spTree>
    <p:extLst>
      <p:ext uri="{BB962C8B-B14F-4D97-AF65-F5344CB8AC3E}">
        <p14:creationId xmlns:p14="http://schemas.microsoft.com/office/powerpoint/2010/main" val="2990593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267438-3348-9E38-E843-58C2ADF49B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2E593C-B8E2-48C9-589A-B8C26385D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</a:t>
            </a:r>
            <a:r>
              <a:rPr lang="en-US" dirty="0" err="1"/>
              <a:t>create_venv.sh</a:t>
            </a:r>
            <a:r>
              <a:rPr lang="en-US" dirty="0"/>
              <a:t> / </a:t>
            </a:r>
            <a:r>
              <a:rPr lang="en-US" dirty="0" err="1"/>
              <a:t>create_venv.csh</a:t>
            </a:r>
            <a:r>
              <a:rPr lang="en-US" dirty="0"/>
              <a:t> do?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985AA7-B7B7-E104-DC80-56AD633B24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69" y="1641639"/>
            <a:ext cx="10614329" cy="4483390"/>
          </a:xfrm>
        </p:spPr>
        <p:txBody>
          <a:bodyPr/>
          <a:lstStyle/>
          <a:p>
            <a:r>
              <a:rPr lang="en-US" sz="2400" dirty="0"/>
              <a:t>Creates a self-contained virtual environment based on WEAVE environment:</a:t>
            </a:r>
          </a:p>
          <a:p>
            <a:pPr lvl="1"/>
            <a:r>
              <a:rPr lang="en-US" dirty="0"/>
              <a:t>Renames ~/.local temporarily</a:t>
            </a:r>
          </a:p>
          <a:p>
            <a:pPr lvl="1"/>
            <a:r>
              <a:rPr lang="en-US" dirty="0"/>
              <a:t>It saves away PYTHONPATH to _OLD_VIRTUAL_PYTHONPATH and unset PYTHONPATH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Creates the virtual environment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+mn-lt"/>
              </a:rPr>
              <a:t>Updates PATH, PYTHONPATH, JUPYTERPATH</a:t>
            </a:r>
          </a:p>
          <a:p>
            <a:pPr lvl="1"/>
            <a:r>
              <a:rPr lang="en-US" dirty="0">
                <a:solidFill>
                  <a:srgbClr val="000000"/>
                </a:solidFill>
                <a:effectLst/>
                <a:latin typeface="+mn-lt"/>
              </a:rPr>
              <a:t>Restores ~/.local </a:t>
            </a:r>
            <a:endParaRPr lang="en-US" dirty="0">
              <a:solidFill>
                <a:srgbClr val="000000"/>
              </a:solidFill>
              <a:latin typeface="+mn-lt"/>
            </a:endParaRPr>
          </a:p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Pip installing more packages in the activated virtual environment will be installed in the virtual environment – nothing will get installed outside the virtual environment.</a:t>
            </a:r>
            <a:endParaRPr lang="en-US" sz="2400" dirty="0">
              <a:solidFill>
                <a:srgbClr val="000000"/>
              </a:solidFill>
              <a:effectLst/>
              <a:latin typeface="+mn-l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50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76E4-F1CC-354A-A01E-E54E7B3A11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8E78124-3935-1D81-0350-EB2180B649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470" y="1733384"/>
            <a:ext cx="10614329" cy="4508698"/>
          </a:xfrm>
        </p:spPr>
        <p:txBody>
          <a:bodyPr/>
          <a:lstStyle/>
          <a:p>
            <a:r>
              <a:rPr lang="en-US" dirty="0"/>
              <a:t>Expose your tools to the community – may promote community contributions for improvements, bug fixes and new features.</a:t>
            </a:r>
          </a:p>
          <a:p>
            <a:r>
              <a:rPr lang="en-US" dirty="0"/>
              <a:t>Ensure your tools are compatible with other packages in WEAVE environment.</a:t>
            </a:r>
          </a:p>
          <a:p>
            <a:r>
              <a:rPr lang="en-US" dirty="0"/>
              <a:t>Make it easier to get your tools to be available on platforms on all zones – where WEAVE is deployed.</a:t>
            </a:r>
          </a:p>
          <a:p>
            <a:r>
              <a:rPr lang="en-US" dirty="0"/>
              <a:t>Badged tools’ owner(s) keep full control of features support and release cycle. WEAVE team only test and deploy the badged tools.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BC2F950-2E2E-4A03-F24A-F776D9BB8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Badging Program – integrate your tools into WEAVE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C2F9BB-901B-CFD1-B30D-FC75B97B4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8569" y="885659"/>
            <a:ext cx="73396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241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9EF43D-8DBC-FD32-7085-3A617B9EE7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381825-2B30-DA8C-6631-A36AC91A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895" y="331942"/>
            <a:ext cx="10614329" cy="1025721"/>
          </a:xfrm>
        </p:spPr>
        <p:txBody>
          <a:bodyPr/>
          <a:lstStyle/>
          <a:p>
            <a:r>
              <a:rPr lang="en-US" dirty="0"/>
              <a:t>WEAVE Badging Request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E9EC63F-B3AE-7CC0-9E42-6C8F664A50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4207" y="1451875"/>
            <a:ext cx="4972994" cy="4363745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CDADDD-4AE0-1AA0-21A9-0F9B30060F1D}"/>
              </a:ext>
            </a:extLst>
          </p:cNvPr>
          <p:cNvSpPr/>
          <p:nvPr/>
        </p:nvSpPr>
        <p:spPr>
          <a:xfrm>
            <a:off x="3585465" y="1421492"/>
            <a:ext cx="5021736" cy="45259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CAC90BBC-F71A-3275-C778-40B37C99D255}"/>
              </a:ext>
            </a:extLst>
          </p:cNvPr>
          <p:cNvSpPr/>
          <p:nvPr/>
        </p:nvSpPr>
        <p:spPr bwMode="auto">
          <a:xfrm>
            <a:off x="9302791" y="3130535"/>
            <a:ext cx="1889084" cy="2559252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1486A917-C245-80BC-8AE3-F778E19FDCCB}"/>
              </a:ext>
            </a:extLst>
          </p:cNvPr>
          <p:cNvSpPr/>
          <p:nvPr/>
        </p:nvSpPr>
        <p:spPr bwMode="auto">
          <a:xfrm>
            <a:off x="9416729" y="2884314"/>
            <a:ext cx="1889084" cy="25592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6EB88BA-4248-B31B-6F32-FD664D8E6346}"/>
              </a:ext>
            </a:extLst>
          </p:cNvPr>
          <p:cNvSpPr/>
          <p:nvPr/>
        </p:nvSpPr>
        <p:spPr bwMode="auto">
          <a:xfrm>
            <a:off x="9530667" y="2616067"/>
            <a:ext cx="1889084" cy="255925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D11D48AF-8AAB-F4B1-6507-71EE51160432}"/>
              </a:ext>
            </a:extLst>
          </p:cNvPr>
          <p:cNvSpPr/>
          <p:nvPr/>
        </p:nvSpPr>
        <p:spPr bwMode="auto">
          <a:xfrm>
            <a:off x="9792431" y="4682977"/>
            <a:ext cx="1490748" cy="32419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1100" dirty="0">
                <a:solidFill>
                  <a:srgbClr val="000000"/>
                </a:solidFill>
              </a:rPr>
              <a:t>WEAVE Badging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5E238DE-0189-9090-8FFB-12CBAE995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1342" y="2970405"/>
            <a:ext cx="1620671" cy="1091131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7AAE90BE-18F2-BF64-91F7-F6362C324E82}"/>
              </a:ext>
            </a:extLst>
          </p:cNvPr>
          <p:cNvSpPr/>
          <p:nvPr/>
        </p:nvSpPr>
        <p:spPr bwMode="auto">
          <a:xfrm>
            <a:off x="9713561" y="2937359"/>
            <a:ext cx="1620671" cy="1101526"/>
          </a:xfrm>
          <a:prstGeom prst="rect">
            <a:avLst/>
          </a:prstGeom>
          <a:noFill/>
          <a:ln>
            <a:solidFill>
              <a:schemeClr val="tx2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b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BB00703-6259-F252-2522-8ADB5669FB49}"/>
              </a:ext>
            </a:extLst>
          </p:cNvPr>
          <p:cNvSpPr txBox="1"/>
          <p:nvPr/>
        </p:nvSpPr>
        <p:spPr>
          <a:xfrm>
            <a:off x="9530667" y="2682569"/>
            <a:ext cx="1941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https://</a:t>
            </a:r>
            <a:r>
              <a:rPr lang="en-US" sz="1000" dirty="0" err="1"/>
              <a:t>lc.llnl.gov</a:t>
            </a:r>
            <a:r>
              <a:rPr lang="en-US" sz="1000" dirty="0"/>
              <a:t>/</a:t>
            </a:r>
            <a:r>
              <a:rPr lang="en-US" sz="1000" dirty="0" err="1"/>
              <a:t>weave_badging</a:t>
            </a:r>
            <a:endParaRPr lang="en-US" sz="10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D681A97-9FD9-D09E-6ED4-BC0F3462E1C3}"/>
              </a:ext>
            </a:extLst>
          </p:cNvPr>
          <p:cNvCxnSpPr>
            <a:cxnSpLocks/>
          </p:cNvCxnSpPr>
          <p:nvPr/>
        </p:nvCxnSpPr>
        <p:spPr>
          <a:xfrm>
            <a:off x="10537805" y="4455206"/>
            <a:ext cx="0" cy="227771"/>
          </a:xfrm>
          <a:prstGeom prst="straightConnector1">
            <a:avLst/>
          </a:prstGeom>
          <a:ln w="12700" cmpd="sng">
            <a:solidFill>
              <a:schemeClr val="accent1">
                <a:lumMod val="75000"/>
              </a:schemeClr>
            </a:solidFill>
            <a:prstDash val="sysDash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C676FA7-7A1F-FFB8-A488-943A4B6CA1D8}"/>
              </a:ext>
            </a:extLst>
          </p:cNvPr>
          <p:cNvCxnSpPr>
            <a:cxnSpLocks/>
          </p:cNvCxnSpPr>
          <p:nvPr/>
        </p:nvCxnSpPr>
        <p:spPr>
          <a:xfrm flipV="1">
            <a:off x="10537805" y="4052446"/>
            <a:ext cx="0" cy="222988"/>
          </a:xfrm>
          <a:prstGeom prst="line">
            <a:avLst/>
          </a:prstGeom>
          <a:ln w="1270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72B0F96-78B8-8F7D-5255-4EA8D465ED62}"/>
              </a:ext>
            </a:extLst>
          </p:cNvPr>
          <p:cNvSpPr txBox="1"/>
          <p:nvPr/>
        </p:nvSpPr>
        <p:spPr>
          <a:xfrm>
            <a:off x="10141629" y="4275434"/>
            <a:ext cx="9973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Badged tool .</a:t>
            </a:r>
            <a:r>
              <a:rPr lang="en-US" sz="900" dirty="0" err="1"/>
              <a:t>json</a:t>
            </a:r>
            <a:endParaRPr lang="en-US" sz="90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4CFC9A4-296C-E6FA-7406-ACA62504DA95}"/>
              </a:ext>
            </a:extLst>
          </p:cNvPr>
          <p:cNvSpPr/>
          <p:nvPr/>
        </p:nvSpPr>
        <p:spPr bwMode="auto">
          <a:xfrm>
            <a:off x="9135141" y="4839688"/>
            <a:ext cx="568752" cy="259749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</a:rPr>
              <a:t>CZ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ACC8EE2-1445-7BE8-E8FD-06A0BF8D0816}"/>
              </a:ext>
            </a:extLst>
          </p:cNvPr>
          <p:cNvSpPr/>
          <p:nvPr/>
        </p:nvSpPr>
        <p:spPr bwMode="auto">
          <a:xfrm>
            <a:off x="9103934" y="5198376"/>
            <a:ext cx="568752" cy="259749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</a:rPr>
              <a:t>RZ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583FEDA0-D640-4650-4B1A-606D02B2C762}"/>
              </a:ext>
            </a:extLst>
          </p:cNvPr>
          <p:cNvSpPr/>
          <p:nvPr/>
        </p:nvSpPr>
        <p:spPr bwMode="auto">
          <a:xfrm>
            <a:off x="9037810" y="5513387"/>
            <a:ext cx="568752" cy="259749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r>
              <a:rPr lang="en-US" sz="900" dirty="0">
                <a:solidFill>
                  <a:srgbClr val="000000"/>
                </a:solidFill>
              </a:rPr>
              <a:t>SCF</a:t>
            </a:r>
          </a:p>
        </p:txBody>
      </p:sp>
      <p:sp>
        <p:nvSpPr>
          <p:cNvPr id="3" name="Left Brace 2">
            <a:extLst>
              <a:ext uri="{FF2B5EF4-FFF2-40B4-BE49-F238E27FC236}">
                <a16:creationId xmlns:a16="http://schemas.microsoft.com/office/drawing/2014/main" id="{40972B79-CA94-4AAD-EF2B-7F0A360D9B12}"/>
              </a:ext>
            </a:extLst>
          </p:cNvPr>
          <p:cNvSpPr/>
          <p:nvPr/>
        </p:nvSpPr>
        <p:spPr>
          <a:xfrm>
            <a:off x="4250631" y="2209709"/>
            <a:ext cx="303267" cy="76235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5BC3959E-6AFE-8B8A-4F9F-88EC7A4FE7D4}"/>
              </a:ext>
            </a:extLst>
          </p:cNvPr>
          <p:cNvSpPr/>
          <p:nvPr/>
        </p:nvSpPr>
        <p:spPr>
          <a:xfrm>
            <a:off x="4342535" y="4387772"/>
            <a:ext cx="209834" cy="107997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3D2F373D-367B-C905-7F8F-9408ABAD332F}"/>
              </a:ext>
            </a:extLst>
          </p:cNvPr>
          <p:cNvSpPr/>
          <p:nvPr/>
        </p:nvSpPr>
        <p:spPr>
          <a:xfrm>
            <a:off x="4342535" y="3402895"/>
            <a:ext cx="218783" cy="397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15A6F0EC-D715-D5C1-FF6A-D874CF122C69}"/>
              </a:ext>
            </a:extLst>
          </p:cNvPr>
          <p:cNvSpPr/>
          <p:nvPr/>
        </p:nvSpPr>
        <p:spPr>
          <a:xfrm>
            <a:off x="4342535" y="2995242"/>
            <a:ext cx="218783" cy="39719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0500581-833B-8A03-41B0-BBA81CC3F734}"/>
              </a:ext>
            </a:extLst>
          </p:cNvPr>
          <p:cNvSpPr/>
          <p:nvPr/>
        </p:nvSpPr>
        <p:spPr>
          <a:xfrm>
            <a:off x="575175" y="1560749"/>
            <a:ext cx="1685704" cy="5539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4B28F-1F75-C476-2200-6C012F9AD22D}"/>
              </a:ext>
            </a:extLst>
          </p:cNvPr>
          <p:cNvSpPr txBox="1"/>
          <p:nvPr/>
        </p:nvSpPr>
        <p:spPr>
          <a:xfrm>
            <a:off x="679883" y="1560748"/>
            <a:ext cx="144142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Where the tool is?</a:t>
            </a:r>
            <a:br>
              <a:rPr lang="en-US" sz="1000" dirty="0"/>
            </a:br>
            <a:r>
              <a:rPr lang="en-US" sz="1000" dirty="0"/>
              <a:t>LC GitLab, WCI-GitLab</a:t>
            </a:r>
            <a:br>
              <a:rPr lang="en-US" sz="1000" dirty="0"/>
            </a:br>
            <a:r>
              <a:rPr lang="en-US" sz="1000" dirty="0"/>
              <a:t>or GitHub.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3C2C2EEB-8222-4045-039E-552975D41881}"/>
              </a:ext>
            </a:extLst>
          </p:cNvPr>
          <p:cNvSpPr/>
          <p:nvPr/>
        </p:nvSpPr>
        <p:spPr>
          <a:xfrm>
            <a:off x="575175" y="2342122"/>
            <a:ext cx="1685704" cy="40010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11065E-0A6E-8EA1-0649-C0E1055F1E36}"/>
              </a:ext>
            </a:extLst>
          </p:cNvPr>
          <p:cNvSpPr txBox="1"/>
          <p:nvPr/>
        </p:nvSpPr>
        <p:spPr>
          <a:xfrm>
            <a:off x="679883" y="2342121"/>
            <a:ext cx="14109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List of command(s) to </a:t>
            </a:r>
            <a:br>
              <a:rPr lang="en-US" sz="1000" dirty="0"/>
            </a:br>
            <a:r>
              <a:rPr lang="en-US" sz="1000" dirty="0"/>
              <a:t>install the tool.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E4D36024-5600-6B57-C8BF-1D76C232F211}"/>
              </a:ext>
            </a:extLst>
          </p:cNvPr>
          <p:cNvSpPr/>
          <p:nvPr/>
        </p:nvSpPr>
        <p:spPr>
          <a:xfrm>
            <a:off x="575175" y="3026972"/>
            <a:ext cx="1685704" cy="553998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2D8CC-27D2-1F42-99EF-B7626EFD12E5}"/>
              </a:ext>
            </a:extLst>
          </p:cNvPr>
          <p:cNvSpPr txBox="1"/>
          <p:nvPr/>
        </p:nvSpPr>
        <p:spPr>
          <a:xfrm>
            <a:off x="670263" y="3026971"/>
            <a:ext cx="148149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List of commands to </a:t>
            </a:r>
            <a:br>
              <a:rPr lang="en-US" sz="1000" dirty="0"/>
            </a:br>
            <a:r>
              <a:rPr lang="en-US" sz="1000" dirty="0"/>
              <a:t>run tests to validate the</a:t>
            </a:r>
            <a:br>
              <a:rPr lang="en-US" sz="1000" dirty="0"/>
            </a:br>
            <a:r>
              <a:rPr lang="en-US" sz="1000" dirty="0"/>
              <a:t>tool installation.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54905670-723C-2A55-C6BC-61856B69AA43}"/>
              </a:ext>
            </a:extLst>
          </p:cNvPr>
          <p:cNvSpPr/>
          <p:nvPr/>
        </p:nvSpPr>
        <p:spPr>
          <a:xfrm>
            <a:off x="575175" y="3779064"/>
            <a:ext cx="1685704" cy="3832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32BCA0A-7933-86C2-A6B7-B718ADF4CC59}"/>
              </a:ext>
            </a:extLst>
          </p:cNvPr>
          <p:cNvSpPr txBox="1"/>
          <p:nvPr/>
        </p:nvSpPr>
        <p:spPr>
          <a:xfrm>
            <a:off x="679883" y="3779063"/>
            <a:ext cx="164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Package name as listed in </a:t>
            </a:r>
            <a:br>
              <a:rPr lang="en-US" sz="1000" dirty="0"/>
            </a:br>
            <a:r>
              <a:rPr lang="en-US" sz="1000" dirty="0"/>
              <a:t>‘pip list’ output.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280BB2BB-1522-2947-6682-DEB4F8B45114}"/>
              </a:ext>
            </a:extLst>
          </p:cNvPr>
          <p:cNvSpPr/>
          <p:nvPr/>
        </p:nvSpPr>
        <p:spPr>
          <a:xfrm>
            <a:off x="586324" y="4401303"/>
            <a:ext cx="1685704" cy="383219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5E8EC59-28BA-13C6-40C2-6D4FDBA5237F}"/>
              </a:ext>
            </a:extLst>
          </p:cNvPr>
          <p:cNvSpPr txBox="1"/>
          <p:nvPr/>
        </p:nvSpPr>
        <p:spPr>
          <a:xfrm>
            <a:off x="691032" y="4401302"/>
            <a:ext cx="16177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UNIX-group for the tool to </a:t>
            </a:r>
            <a:br>
              <a:rPr lang="en-US" sz="1000" dirty="0"/>
            </a:br>
            <a:r>
              <a:rPr lang="en-US" sz="1000" dirty="0"/>
              <a:t>be deployed under.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18EA7CF5-7B36-69AD-840E-CBA8291D3177}"/>
              </a:ext>
            </a:extLst>
          </p:cNvPr>
          <p:cNvSpPr/>
          <p:nvPr/>
        </p:nvSpPr>
        <p:spPr>
          <a:xfrm>
            <a:off x="586324" y="5007173"/>
            <a:ext cx="1685704" cy="940252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45DAB48B-410F-2581-6EB3-01CEB286E849}"/>
              </a:ext>
            </a:extLst>
          </p:cNvPr>
          <p:cNvSpPr txBox="1"/>
          <p:nvPr/>
        </p:nvSpPr>
        <p:spPr>
          <a:xfrm>
            <a:off x="628701" y="5011117"/>
            <a:ext cx="16321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More info on the tool:</a:t>
            </a:r>
          </a:p>
          <a:p>
            <a:r>
              <a:rPr lang="en-US" sz="1000" dirty="0"/>
              <a:t>Link to documentation.</a:t>
            </a:r>
            <a:br>
              <a:rPr lang="en-US" sz="1000" dirty="0"/>
            </a:br>
            <a:r>
              <a:rPr lang="en-US" sz="1000" dirty="0"/>
              <a:t>Maintainer(s).</a:t>
            </a:r>
            <a:br>
              <a:rPr lang="en-US" sz="1000" dirty="0"/>
            </a:br>
            <a:r>
              <a:rPr lang="en-US" sz="1000" dirty="0"/>
              <a:t>This info </a:t>
            </a:r>
            <a:r>
              <a:rPr lang="en-US" sz="1000" dirty="0" err="1"/>
              <a:t>wil</a:t>
            </a:r>
            <a:r>
              <a:rPr lang="en-US" sz="1000" dirty="0"/>
              <a:t> be included </a:t>
            </a:r>
            <a:br>
              <a:rPr lang="en-US" sz="1000" dirty="0"/>
            </a:br>
            <a:r>
              <a:rPr lang="en-US" sz="1000" dirty="0"/>
              <a:t>in WEAVE documentation.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940AA9D4-51F1-1F92-B49E-8CB4B26194E5}"/>
              </a:ext>
            </a:extLst>
          </p:cNvPr>
          <p:cNvCxnSpPr>
            <a:cxnSpLocks/>
            <a:stCxn id="2" idx="3"/>
            <a:endCxn id="3" idx="1"/>
          </p:cNvCxnSpPr>
          <p:nvPr/>
        </p:nvCxnSpPr>
        <p:spPr>
          <a:xfrm>
            <a:off x="2260879" y="1837748"/>
            <a:ext cx="1989752" cy="7531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A6B40A8-D9B2-AAD9-DDDD-5349D6F91D7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2260879" y="2542177"/>
            <a:ext cx="2090233" cy="6427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35158033-7EC8-373C-6B68-D7BF45A3CA82}"/>
              </a:ext>
            </a:extLst>
          </p:cNvPr>
          <p:cNvCxnSpPr>
            <a:cxnSpLocks/>
            <a:stCxn id="13" idx="3"/>
            <a:endCxn id="9" idx="1"/>
          </p:cNvCxnSpPr>
          <p:nvPr/>
        </p:nvCxnSpPr>
        <p:spPr>
          <a:xfrm>
            <a:off x="2260879" y="3303971"/>
            <a:ext cx="2081656" cy="297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CD4118A-CBA2-DDCE-0602-8C58B8550BAE}"/>
              </a:ext>
            </a:extLst>
          </p:cNvPr>
          <p:cNvCxnSpPr>
            <a:cxnSpLocks/>
          </p:cNvCxnSpPr>
          <p:nvPr/>
        </p:nvCxnSpPr>
        <p:spPr>
          <a:xfrm>
            <a:off x="2260879" y="3947554"/>
            <a:ext cx="2381459" cy="299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85C69441-7194-DD2D-3AC4-1069997D85AC}"/>
              </a:ext>
            </a:extLst>
          </p:cNvPr>
          <p:cNvCxnSpPr>
            <a:cxnSpLocks/>
          </p:cNvCxnSpPr>
          <p:nvPr/>
        </p:nvCxnSpPr>
        <p:spPr>
          <a:xfrm flipV="1">
            <a:off x="2269455" y="4241641"/>
            <a:ext cx="2333555" cy="3631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5C883D82-EE73-BAC8-73D3-96191536BDBF}"/>
              </a:ext>
            </a:extLst>
          </p:cNvPr>
          <p:cNvCxnSpPr>
            <a:cxnSpLocks/>
            <a:endCxn id="4" idx="1"/>
          </p:cNvCxnSpPr>
          <p:nvPr/>
        </p:nvCxnSpPr>
        <p:spPr>
          <a:xfrm flipV="1">
            <a:off x="2284830" y="4927759"/>
            <a:ext cx="2057705" cy="5399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229EAE2-A056-FF68-DCF2-F91D87F76F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81" y="1277647"/>
            <a:ext cx="73396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11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24D7C-2384-2603-3DEF-570763FA7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83E785D-735A-073E-A33E-12E36F14E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WEAVE Badging Request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6B84D50-94C6-58AF-F4D5-9DCA07C3C50D}"/>
              </a:ext>
            </a:extLst>
          </p:cNvPr>
          <p:cNvSpPr/>
          <p:nvPr/>
        </p:nvSpPr>
        <p:spPr>
          <a:xfrm>
            <a:off x="539037" y="1581669"/>
            <a:ext cx="5116330" cy="42789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163F23F-B220-90A9-3BA0-B780472E6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4" y="1641639"/>
            <a:ext cx="5032020" cy="4198438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9A95C65-400C-35C7-070F-D57F15263A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860" y="2019300"/>
            <a:ext cx="4779939" cy="23749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34AEFA-D331-66E3-25BA-CECCC5433CD6}"/>
              </a:ext>
            </a:extLst>
          </p:cNvPr>
          <p:cNvSpPr/>
          <p:nvPr/>
        </p:nvSpPr>
        <p:spPr>
          <a:xfrm>
            <a:off x="6573860" y="2019300"/>
            <a:ext cx="4779939" cy="23749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FCF04C-35CB-C956-7BBB-15BE784A86D4}"/>
              </a:ext>
            </a:extLst>
          </p:cNvPr>
          <p:cNvCxnSpPr>
            <a:cxnSpLocks/>
          </p:cNvCxnSpPr>
          <p:nvPr/>
        </p:nvCxnSpPr>
        <p:spPr>
          <a:xfrm>
            <a:off x="3009900" y="5613400"/>
            <a:ext cx="30861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F5F41E-B446-EE88-4B15-183FA543026D}"/>
              </a:ext>
            </a:extLst>
          </p:cNvPr>
          <p:cNvCxnSpPr>
            <a:cxnSpLocks/>
          </p:cNvCxnSpPr>
          <p:nvPr/>
        </p:nvCxnSpPr>
        <p:spPr>
          <a:xfrm flipH="1" flipV="1">
            <a:off x="6083300" y="3898900"/>
            <a:ext cx="12700" cy="19411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2E4B06A4-4D8E-66D4-0DE5-3B1654EE4257}"/>
              </a:ext>
            </a:extLst>
          </p:cNvPr>
          <p:cNvSpPr/>
          <p:nvPr/>
        </p:nvSpPr>
        <p:spPr>
          <a:xfrm rot="10800000">
            <a:off x="6866271" y="5438072"/>
            <a:ext cx="792866" cy="563402"/>
          </a:xfrm>
          <a:prstGeom prst="rect">
            <a:avLst/>
          </a:prstGeom>
        </p:spPr>
        <p:style>
          <a:lnRef idx="2">
            <a:schemeClr val="accent5">
              <a:shade val="15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riangle 3">
            <a:extLst>
              <a:ext uri="{FF2B5EF4-FFF2-40B4-BE49-F238E27FC236}">
                <a16:creationId xmlns:a16="http://schemas.microsoft.com/office/drawing/2014/main" id="{EB60BEFD-ED85-651D-58E3-FE99EFDE3970}"/>
              </a:ext>
            </a:extLst>
          </p:cNvPr>
          <p:cNvSpPr/>
          <p:nvPr/>
        </p:nvSpPr>
        <p:spPr>
          <a:xfrm rot="10800000">
            <a:off x="6872614" y="5438072"/>
            <a:ext cx="780177" cy="402005"/>
          </a:xfrm>
          <a:prstGeom prst="triangl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37F555-E996-05F9-0347-B22B71E8A185}"/>
              </a:ext>
            </a:extLst>
          </p:cNvPr>
          <p:cNvCxnSpPr>
            <a:cxnSpLocks/>
          </p:cNvCxnSpPr>
          <p:nvPr/>
        </p:nvCxnSpPr>
        <p:spPr>
          <a:xfrm flipV="1">
            <a:off x="6860032" y="5719773"/>
            <a:ext cx="320944" cy="28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0266888-F185-01F6-C882-58814415DEF9}"/>
              </a:ext>
            </a:extLst>
          </p:cNvPr>
          <p:cNvCxnSpPr>
            <a:cxnSpLocks/>
          </p:cNvCxnSpPr>
          <p:nvPr/>
        </p:nvCxnSpPr>
        <p:spPr>
          <a:xfrm flipH="1" flipV="1">
            <a:off x="7382312" y="5719773"/>
            <a:ext cx="289526" cy="2817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C904060-B0FD-8568-092C-7410A3229E63}"/>
              </a:ext>
            </a:extLst>
          </p:cNvPr>
          <p:cNvCxnSpPr>
            <a:cxnSpLocks/>
          </p:cNvCxnSpPr>
          <p:nvPr/>
        </p:nvCxnSpPr>
        <p:spPr>
          <a:xfrm>
            <a:off x="6083300" y="3898900"/>
            <a:ext cx="49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F292697-91E6-4FBF-4651-C4E4E4496513}"/>
              </a:ext>
            </a:extLst>
          </p:cNvPr>
          <p:cNvCxnSpPr>
            <a:cxnSpLocks/>
          </p:cNvCxnSpPr>
          <p:nvPr/>
        </p:nvCxnSpPr>
        <p:spPr>
          <a:xfrm>
            <a:off x="6096000" y="5840077"/>
            <a:ext cx="76403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CBC092D9-EB74-1287-75F2-5CF78D36C4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0271" y="1157806"/>
            <a:ext cx="733961" cy="84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40734"/>
      </p:ext>
    </p:extLst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84D85146-E095-EC40-87B7-7FF6588318BB}"/>
    </a:ext>
  </a:extLst>
</a:theme>
</file>

<file path=ppt/theme/theme2.xml><?xml version="1.0" encoding="utf-8"?>
<a:theme xmlns:a="http://schemas.openxmlformats.org/drawingml/2006/main" name="Elemental Nav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5F059441-9832-334E-92B2-478FB950A103}" vid="{EFBBE62B-2702-F542-8EF6-7C64180AE12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88CE4DFD6590746BF79C031605283F1" ma:contentTypeVersion="15" ma:contentTypeDescription="Create a new document." ma:contentTypeScope="" ma:versionID="f861d932f8c2571c942809486b31595d">
  <xsd:schema xmlns:xsd="http://www.w3.org/2001/XMLSchema" xmlns:xs="http://www.w3.org/2001/XMLSchema" xmlns:p="http://schemas.microsoft.com/office/2006/metadata/properties" xmlns:ns2="1fcefbb1-3cd4-4f76-bca8-277149e9cb2e" xmlns:ns3="16def0d5-3fd6-4c70-b9c9-54c2f38dbc03" targetNamespace="http://schemas.microsoft.com/office/2006/metadata/properties" ma:root="true" ma:fieldsID="ce6ae0412eb56a46bb7dd979781f3734" ns2:_="" ns3:_="">
    <xsd:import namespace="1fcefbb1-3cd4-4f76-bca8-277149e9cb2e"/>
    <xsd:import namespace="16def0d5-3fd6-4c70-b9c9-54c2f38dbc0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Thumbn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cefbb1-3cd4-4f76-bca8-277149e9cb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3a22c89-3912-4715-9657-2989270db28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Thumbnails" ma:index="22" nillable="true" ma:displayName="Thumbnails" ma:format="Thumbnail" ma:internalName="Thumbnails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def0d5-3fd6-4c70-b9c9-54c2f38dbc0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6def0d5-3fd6-4c70-b9c9-54c2f38dbc03">
      <UserInfo>
        <DisplayName>Vander Vorst, Mitch</DisplayName>
        <AccountId>10</AccountId>
        <AccountType/>
      </UserInfo>
      <UserInfo>
        <DisplayName>Bishop, Breanna</DisplayName>
        <AccountId>9</AccountId>
        <AccountType/>
      </UserInfo>
      <UserInfo>
        <DisplayName>Connors, Corey</DisplayName>
        <AccountId>11</AccountId>
        <AccountType/>
      </UserInfo>
      <UserInfo>
        <DisplayName>svc-sharegate</DisplayName>
        <AccountId>44</AccountId>
        <AccountType/>
      </UserInfo>
      <UserInfo>
        <DisplayName>SharingLinks.3fc3c0ef-bf7b-4085-b901-2737b0950107.OrganizationEdit.9bcf96ed-bba8-4f75-a760-3a02278e7bf0</DisplayName>
        <AccountId>66</AccountId>
        <AccountType/>
      </UserInfo>
      <UserInfo>
        <DisplayName>Kamoroff, Beth Paige</DisplayName>
        <AccountId>56</AccountId>
        <AccountType/>
      </UserInfo>
      <UserInfo>
        <DisplayName>Paschal, Katherine</DisplayName>
        <AccountId>40</AccountId>
        <AccountType/>
      </UserInfo>
      <UserInfo>
        <DisplayName>Diaz, Alii</DisplayName>
        <AccountId>19</AccountId>
        <AccountType/>
      </UserInfo>
      <UserInfo>
        <DisplayName>Piccone, Ashley Nicole</DisplayName>
        <AccountId>65</AccountId>
        <AccountType/>
      </UserInfo>
    </SharedWithUsers>
    <lcf76f155ced4ddcb4097134ff3c332f xmlns="1fcefbb1-3cd4-4f76-bca8-277149e9cb2e">
      <Terms xmlns="http://schemas.microsoft.com/office/infopath/2007/PartnerControls"/>
    </lcf76f155ced4ddcb4097134ff3c332f>
    <Thumbnails xmlns="1fcefbb1-3cd4-4f76-bca8-277149e9cb2e" xsi:nil="true"/>
  </documentManagement>
</p:properties>
</file>

<file path=customXml/itemProps1.xml><?xml version="1.0" encoding="utf-8"?>
<ds:datastoreItem xmlns:ds="http://schemas.openxmlformats.org/officeDocument/2006/customXml" ds:itemID="{BCD1984F-FDCE-44D7-8C60-14E145E40588}">
  <ds:schemaRefs>
    <ds:schemaRef ds:uri="16def0d5-3fd6-4c70-b9c9-54c2f38dbc03"/>
    <ds:schemaRef ds:uri="1fcefbb1-3cd4-4f76-bca8-277149e9cb2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5380E02-140B-4F0E-BE4A-F3840F079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74EDC0-542C-4316-BAE8-CCB5B20E4B3F}">
  <ds:schemaRefs>
    <ds:schemaRef ds:uri="http://purl.org/dc/dcmitype/"/>
    <ds:schemaRef ds:uri="http://schemas.openxmlformats.org/package/2006/metadata/core-properties"/>
    <ds:schemaRef ds:uri="1fcefbb1-3cd4-4f76-bca8-277149e9cb2e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16def0d5-3fd6-4c70-b9c9-54c2f38dbc0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3380</TotalTime>
  <Words>1135</Words>
  <Application>Microsoft Macintosh PowerPoint</Application>
  <PresentationFormat>Widescreen</PresentationFormat>
  <Paragraphs>156</Paragraphs>
  <Slides>19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Aptos</vt:lpstr>
      <vt:lpstr>Aptos Display</vt:lpstr>
      <vt:lpstr>Aptos Light</vt:lpstr>
      <vt:lpstr>Aptos SemiBold</vt:lpstr>
      <vt:lpstr>Arial</vt:lpstr>
      <vt:lpstr>Calibri</vt:lpstr>
      <vt:lpstr>Helvetica</vt:lpstr>
      <vt:lpstr>Helvetica Neue</vt:lpstr>
      <vt:lpstr>White</vt:lpstr>
      <vt:lpstr>Elemental Navy</vt:lpstr>
      <vt:lpstr>WEAVE Environment &amp; WEAVE Badging Program</vt:lpstr>
      <vt:lpstr>WEAVE environment </vt:lpstr>
      <vt:lpstr>WEAVE environment – what is new? </vt:lpstr>
      <vt:lpstr>WEAVE environment </vt:lpstr>
      <vt:lpstr>Create a local virtual environment based on WEAVE environment.</vt:lpstr>
      <vt:lpstr>What does create_venv.sh / create_venv.csh do?</vt:lpstr>
      <vt:lpstr>WEAVE Badging Program – integrate your tools into WEAVE</vt:lpstr>
      <vt:lpstr>WEAVE Badging Request</vt:lpstr>
      <vt:lpstr>WEAVE Badging Request</vt:lpstr>
      <vt:lpstr>WEAVE CI/CD</vt:lpstr>
      <vt:lpstr>WEAVE CI/CD</vt:lpstr>
      <vt:lpstr>Badged tools with restrictive group permissions </vt:lpstr>
      <vt:lpstr>WEAVE CI/CD – weave/spack_core_environment</vt:lpstr>
      <vt:lpstr>WEAVE CI/CD – weave/spack_core_environment</vt:lpstr>
      <vt:lpstr>WEAVE CI/CD – weave/weave_ci</vt:lpstr>
      <vt:lpstr>WEAVE CI/CD – weave/weave_ci</vt:lpstr>
      <vt:lpstr>WEAVE Documentations</vt:lpstr>
      <vt:lpstr>Summary</vt:lpstr>
      <vt:lpstr>Teamwork - Thanks!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Muryanto, Lina</dc:creator>
  <cp:keywords/>
  <dc:description/>
  <cp:lastModifiedBy>Epperly, Meg</cp:lastModifiedBy>
  <cp:revision>23</cp:revision>
  <cp:lastPrinted>2025-03-10T17:58:29Z</cp:lastPrinted>
  <dcterms:created xsi:type="dcterms:W3CDTF">2025-02-24T18:15:12Z</dcterms:created>
  <dcterms:modified xsi:type="dcterms:W3CDTF">2025-03-19T16:04:28Z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0x010100088CE4DFD6590746BF79C031605283F1</vt:lpwstr>
  </property>
  <property fmtid="{D5CDD505-2E9C-101B-9397-08002B2CF9AE}" pid="3" name="MediaServiceImageTags">
    <vt:lpwstr/>
  </property>
</Properties>
</file>